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98" r:id="rId3"/>
    <p:sldId id="299" r:id="rId4"/>
    <p:sldId id="258" r:id="rId5"/>
    <p:sldId id="334" r:id="rId6"/>
    <p:sldId id="335" r:id="rId7"/>
    <p:sldId id="262" r:id="rId8"/>
    <p:sldId id="336" r:id="rId9"/>
    <p:sldId id="341" r:id="rId10"/>
    <p:sldId id="340" r:id="rId11"/>
    <p:sldId id="342" r:id="rId12"/>
    <p:sldId id="263" r:id="rId13"/>
    <p:sldId id="264" r:id="rId14"/>
    <p:sldId id="265" r:id="rId15"/>
    <p:sldId id="343" r:id="rId16"/>
    <p:sldId id="344" r:id="rId17"/>
    <p:sldId id="330" r:id="rId18"/>
    <p:sldId id="345" r:id="rId19"/>
    <p:sldId id="347" r:id="rId20"/>
    <p:sldId id="303" r:id="rId21"/>
    <p:sldId id="346" r:id="rId22"/>
    <p:sldId id="349" r:id="rId23"/>
    <p:sldId id="333" r:id="rId24"/>
    <p:sldId id="318" r:id="rId25"/>
    <p:sldId id="324" r:id="rId26"/>
    <p:sldId id="307" r:id="rId27"/>
    <p:sldId id="308" r:id="rId28"/>
    <p:sldId id="309" r:id="rId29"/>
    <p:sldId id="310" r:id="rId30"/>
    <p:sldId id="311" r:id="rId31"/>
    <p:sldId id="272" r:id="rId32"/>
    <p:sldId id="319" r:id="rId33"/>
    <p:sldId id="326" r:id="rId34"/>
    <p:sldId id="320" r:id="rId35"/>
    <p:sldId id="273" r:id="rId36"/>
    <p:sldId id="327" r:id="rId37"/>
    <p:sldId id="328" r:id="rId38"/>
    <p:sldId id="274" r:id="rId39"/>
    <p:sldId id="275" r:id="rId40"/>
    <p:sldId id="284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E7989-6B94-4F8C-9777-711A5216911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73927-FB99-4F8F-928F-A9D79972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5E648655-D193-4A10-B5E0-E6B88B7D0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726602B1-B6A6-46B6-8352-0AE4F41B1FCA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9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CC987378-90AB-4FF2-B4F6-2AC1C92A1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B3FFD14-280F-45FC-A0E6-67F82003B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A57F999B-CC9E-46D9-AD31-61D8DB2F8D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1739A172-A165-40AE-A592-69B92D07025A}" type="slidenum">
              <a:rPr lang="en-US" altLang="en-US" smtClean="0">
                <a:solidFill>
                  <a:srgbClr val="000000"/>
                </a:solidFill>
                <a:ea typeface="Arial Unicode MS" pitchFamily="34" charset="-128"/>
              </a:rPr>
              <a:pPr>
                <a:buSzPct val="100000"/>
              </a:pPr>
              <a:t>27</a:t>
            </a:fld>
            <a:endParaRPr lang="en-US" altLang="en-U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E24D7D6E-58EC-424E-A490-BB967B13D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8D87DEF8-E945-425D-A9A6-F3B420861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>
            <a:extLst>
              <a:ext uri="{FF2B5EF4-FFF2-40B4-BE49-F238E27FC236}">
                <a16:creationId xmlns:a16="http://schemas.microsoft.com/office/drawing/2014/main" id="{A20FFF41-E09B-4DE4-B252-9CD1B59EF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A5C0AB5C-D438-4DCC-B28A-8BF66E4E3B34}" type="slidenum">
              <a:rPr lang="en-US" altLang="en-US" smtClean="0">
                <a:solidFill>
                  <a:srgbClr val="000000"/>
                </a:solidFill>
                <a:ea typeface="Arial Unicode MS" pitchFamily="34" charset="-128"/>
              </a:rPr>
              <a:pPr>
                <a:buSzPct val="100000"/>
              </a:pPr>
              <a:t>28</a:t>
            </a:fld>
            <a:endParaRPr lang="en-US" altLang="en-U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D047548E-7F03-400E-B161-65A7E5F70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48C662E-0B7D-4EE7-B5DA-761C6D0CA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FEF1BAD8-A656-4951-A08E-E378F22D0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2C4FBC6F-C975-4BED-A7ED-2C0D8C4497EB}" type="slidenum">
              <a:rPr lang="en-US" altLang="en-US" smtClean="0">
                <a:solidFill>
                  <a:srgbClr val="000000"/>
                </a:solidFill>
                <a:ea typeface="Arial Unicode MS" pitchFamily="34" charset="-128"/>
              </a:rPr>
              <a:pPr>
                <a:buSzPct val="100000"/>
              </a:pPr>
              <a:t>29</a:t>
            </a:fld>
            <a:endParaRPr lang="en-US" altLang="en-U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0E50AAD8-BB71-44BD-985C-ECC65787A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F38B4FC7-FCEB-4538-9F0E-E5F92356B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>
            <a:extLst>
              <a:ext uri="{FF2B5EF4-FFF2-40B4-BE49-F238E27FC236}">
                <a16:creationId xmlns:a16="http://schemas.microsoft.com/office/drawing/2014/main" id="{7D891EFF-97DE-4DA1-AF9C-C82D38BC8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85E17013-44DD-4864-833A-4D078DB715DE}" type="slidenum">
              <a:rPr lang="en-US" altLang="en-US" smtClean="0">
                <a:solidFill>
                  <a:srgbClr val="000000"/>
                </a:solidFill>
                <a:ea typeface="Arial Unicode MS" pitchFamily="34" charset="-128"/>
              </a:rPr>
              <a:pPr>
                <a:buSzPct val="100000"/>
              </a:pPr>
              <a:t>30</a:t>
            </a:fld>
            <a:endParaRPr lang="en-US" altLang="en-U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id="{F3283295-8209-4179-9AD3-9704330B9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14CD9FFC-FF16-4714-82E3-A7CC772B5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5EA23218-1B01-414B-AFFA-BF21B71AB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0D59766F-FBAC-49EB-A22A-C1FBE70D4AB1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10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44F90D3D-7126-414D-A5FC-BAC2560C9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48EFAD28-964E-410D-9804-368C3D6F0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C03C30D3-E7CE-49D4-BC17-4013D4425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6CE4699B-9BB5-4D68-BE33-294F1F630556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11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C7CC0E9F-13D5-48A7-9521-4E594090A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589FCF9C-9F26-49E0-B0F9-9C52A1403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78CB4065-9F63-423D-BE51-93DA27FE9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80E21F1E-C482-4E61-9AC2-1C719AAFFAC9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16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10B75EF-8100-47F7-B80D-7EE90A960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7C3D6B3-B2CA-44D7-A3EE-17F4D988C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41D5DE31-E07A-4C0C-97BB-218F735965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CF71332E-593F-4FF6-BB1C-9C2537799D24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18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632A085E-B08B-43B9-93DD-BA34F5243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465EDB0-8DDF-4305-8A2F-038B33F84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B20F01B0-DB56-4973-853C-79380A9D1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0D6D196E-06F6-4547-95AA-E4B168FEB52B}" type="slidenum">
              <a:rPr lang="en-US" altLang="en-US" smtClean="0">
                <a:solidFill>
                  <a:srgbClr val="000000"/>
                </a:solidFill>
                <a:ea typeface="Arial Unicode MS" pitchFamily="34" charset="-128"/>
              </a:rPr>
              <a:pPr>
                <a:buSzPct val="100000"/>
              </a:pPr>
              <a:t>20</a:t>
            </a:fld>
            <a:endParaRPr lang="en-US" altLang="en-U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B9A73E0-5DED-418D-8BC6-C9F3CD09D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5FD8DF2-1069-455A-BF30-B52E0E1A1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FD8D0E40-CC0C-4D0A-B52D-8DDFB63A0C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95920EFE-CDA5-465D-AD22-C3300538B2C2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21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5E3B00F7-1226-4FBA-8713-55E11C914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571544E-23F6-496B-A649-6208C02B4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id="{D1F7F63A-D0D0-446A-94E5-7EA1B78B0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F85DE374-4445-4280-BB5A-813FE6ED5CC5}" type="slidenum">
              <a:rPr lang="en-US" altLang="en-US">
                <a:solidFill>
                  <a:srgbClr val="000000"/>
                </a:solidFill>
                <a:ea typeface="Arial Unicode MS"/>
                <a:cs typeface="Arial Unicode MS"/>
              </a:rPr>
              <a:pPr>
                <a:buSzPct val="100000"/>
              </a:pPr>
              <a:t>22</a:t>
            </a:fld>
            <a:endParaRPr lang="en-US" altLang="en-US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9C58F1F9-235C-47B6-B0B8-E04B07575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F63F982-3E63-4182-9581-BBE84AFE5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>
            <a:extLst>
              <a:ext uri="{FF2B5EF4-FFF2-40B4-BE49-F238E27FC236}">
                <a16:creationId xmlns:a16="http://schemas.microsoft.com/office/drawing/2014/main" id="{733C5670-F0A1-4EA8-A091-94A64CF4B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fld id="{08C6E5BF-2533-47D1-9F78-E606F1312571}" type="slidenum">
              <a:rPr lang="en-US" altLang="en-US" smtClean="0">
                <a:solidFill>
                  <a:srgbClr val="000000"/>
                </a:solidFill>
                <a:ea typeface="Arial Unicode MS" pitchFamily="34" charset="-128"/>
              </a:rPr>
              <a:pPr>
                <a:buSzPct val="100000"/>
              </a:pPr>
              <a:t>26</a:t>
            </a:fld>
            <a:endParaRPr lang="en-US" altLang="en-U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D1BF0C12-300F-485A-9B96-42E430220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4187F3C-F91B-48CC-8B65-0CDC40349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BE441-0B27-481F-AD03-D70A3246A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9EFDC5-5D80-4541-B87E-D88BCD49E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F7F0C-ED53-4FD5-BA5A-8503CBF0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4E081-626F-4962-BA06-EC8A8674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4B9B07-D4C1-43E7-8FF5-73ED31C5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5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F130D-F1EF-4532-A41E-5F7C473AD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E52DCD-A32F-4B8E-85A7-6838178C4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F2871-5D8F-4D1A-AAA2-AA8778F5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B6987-A6BC-40B4-8BB2-9D98314D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B3F84-772D-4CC2-846B-EC1FAB6E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0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C415F1-3651-40FD-9962-E4DEBCE46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036B2C-E594-41F4-8AE3-C32D52825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5ED7F-FAE8-4483-B91C-EE549B48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09DB3-3F33-4134-AF29-49279777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E0CCD-94A1-4620-9E46-F569C433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50E81-6B5C-4AE8-BDF3-BFBC2CA2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5ED23-9FB3-45E2-BBD9-B4A09AB6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D8D469-A666-4AE1-87DA-146A2321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0010B-4DFD-4A5D-8623-33549CF5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335D3-39AF-44A5-A68B-DFB3FFFC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8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A8584-0E96-4531-9CEA-1964F749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7FB83-981F-4138-9DF5-781163C9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8829C-EE55-49F3-AD13-A9E4BDEA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D0AF2-2965-4EFE-9BE7-A104B6A0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9CA56-902E-4AB2-B8CD-C488F51C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0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90ABD-ADD5-484B-9AE1-6189220D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1BFCF-9766-43A0-B7C2-5A438D204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6D048C-E0A0-4EAB-9F49-DF1A4D984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EBEFD5-CC17-4DAF-96E9-507D1AF1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8E9E2-9E3D-417B-A2E6-A3A55927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DBB70-E088-42F8-B5EA-287990C0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9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6F7DC-E7E5-4F90-AF1B-793E4429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CD15A-6DF8-4D15-94D0-360FBF4F3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679A2-C761-4FC9-ABA0-70D202F4F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FE1035-CA32-4287-98F9-2CDFFC1AC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CB3635-29E9-4019-90FB-5AC5C1813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083E0F-F50E-484C-A9BC-D8ED30E4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8678E4-42E1-40EC-BB56-C8B1AEA2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303FF1-7539-411E-8069-23D8DACE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8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1A3B8-C0FC-4661-AEDB-D427734C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ED3FB-D50D-4EE9-9084-7B431FD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81887-E206-49B4-A8CD-957EB4BF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7DF1AF-BEEA-403C-B318-3145AE35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7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6FFF9F-989C-49C3-8839-0FD64D63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70274B-1A6C-466D-8B83-B1CAA17C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9FBF61-6F74-43BB-AB13-436AEB54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A1C10-A952-4017-A28D-99C0EBF2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B846A-4F7E-451B-8307-56F98757A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956EE2-7083-4832-8D5B-2870F03A6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C58C08-DC6F-42DA-A586-3DBB9DEC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84FD2-021E-43C6-B1E3-6D4C211BD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3C30B-26D6-4657-B4FF-2178789C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5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B2BBA-2D46-404F-B192-57DA0AA0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047FB1-97E3-456B-B62F-90FFF3D1F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854364-9C2A-4504-9479-5FADAEBBE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4897BB-20B1-436A-9AB6-6AF88A27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32323-FF81-4282-98C2-B373261A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17512-35F4-4310-9956-DDE7A77A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B6EF-22FB-4DAD-B478-AA82FF93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92457-D69B-45FC-9A53-7A742277E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44996E-9023-41E1-9A0D-1034369E0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E00E-6FB4-462B-8D0F-29122A2E4E9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97D9A-4D6A-4EF8-A217-CE33F30C7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F7BF1-D5CF-41AE-AB2D-0E5C7372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41EC-56F6-4955-8975-F551300E33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2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ISFET&amp;action=edit&amp;redlink=1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anoporetech.com/how-it-works/what-happens" TargetMode="External"/><Relationship Id="rId2" Type="http://schemas.openxmlformats.org/officeDocument/2006/relationships/hyperlink" Target="https://nanoporetech.com/how-it-work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>
            <a:extLst>
              <a:ext uri="{FF2B5EF4-FFF2-40B4-BE49-F238E27FC236}">
                <a16:creationId xmlns:a16="http://schemas.microsoft.com/office/drawing/2014/main" id="{D42932F5-C249-486B-B0AE-E9D5E4C47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983" y="619125"/>
            <a:ext cx="879281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</a:t>
            </a:r>
            <a:r>
              <a:rPr lang="kk-KZ" altLang="LID4096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әріс 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k-KZ" altLang="LID4096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Нуклеотидтердің ДНҚ тізбегіндегі орналасу тәртібін анықтау əдістері.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Максам-Гильберт жəне Сэнгер əдістері.</a:t>
            </a:r>
            <a:endParaRPr lang="ru-RU" altLang="LID4096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7361C30F-C4FF-448F-99F5-2B09A2D63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367338"/>
            <a:ext cx="3905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C3931EEF-302E-40CE-8517-99EF41DA4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0"/>
            <a:ext cx="8229600" cy="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kk-KZ" altLang="en-US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Максам және Гильберт әдісі</a:t>
            </a: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F42CC14A-CC65-47B9-99B8-421DC287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421" y="609600"/>
            <a:ext cx="4411579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ДНК-ның толық нуклеотидті реттілігін анықтау үшін көп мөлшерде бірдей ДНК-молекулалары қажет. 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тізбектің 5’ немесе 3’ ұшына радиоактивті белгі енгізеді. 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ДНК-ны балкытып, біртізбекті ДНК бөлініп алынады.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 пробиркаға 1 немесе 2 белгілі азоттық негіздерді арнайы бұзатын химиялық реагент қосылады.</a:t>
            </a: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 осы нуклеотид орналасқан жерде ДНК тізбегі бұзылады.</a:t>
            </a:r>
          </a:p>
          <a:p>
            <a:pPr algn="just" eaLnBrk="1" hangingPunct="1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Ұзындықтары әртүрлі біртізбекті ДНК-ның радиоактивті белгімен белгіленген фрагменттер қоспасы түзіледі.</a:t>
            </a:r>
          </a:p>
          <a:p>
            <a:pPr algn="just" eaLnBrk="1" hangingPunct="1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сатыда қоспадағы компоненнтерді полиакриламидті электрофорезде бөледі. </a:t>
            </a:r>
          </a:p>
          <a:p>
            <a:pPr marL="0" indent="0" algn="just" eaLnBrk="1" hangingPunct="1">
              <a:spcBef>
                <a:spcPts val="600"/>
              </a:spcBef>
              <a:defRPr/>
            </a:pPr>
            <a:endParaRPr lang="kk-KZ" altLang="en-US" sz="1800" dirty="0"/>
          </a:p>
          <a:p>
            <a:pPr algn="just" eaLnBrk="1" hangingPunct="1">
              <a:spcBef>
                <a:spcPts val="700"/>
              </a:spcBef>
              <a:buFont typeface="Arial" panose="020B0604020202020204" pitchFamily="34" charset="0"/>
              <a:buChar char="•"/>
              <a:defRPr/>
            </a:pPr>
            <a:r>
              <a:rPr lang="kk-KZ" altLang="en-US" sz="1800" dirty="0"/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0FC329-74B0-4DA5-A11F-03B8CC0CC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7915275" cy="6248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>
            <a:extLst>
              <a:ext uri="{FF2B5EF4-FFF2-40B4-BE49-F238E27FC236}">
                <a16:creationId xmlns:a16="http://schemas.microsoft.com/office/drawing/2014/main" id="{E0FD5FEB-0AED-48F9-9BDF-21201DF9A3A7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1732048"/>
            <a:ext cx="8656389" cy="3786647"/>
            <a:chOff x="769" y="1626"/>
            <a:chExt cx="3837" cy="1583"/>
          </a:xfrm>
        </p:grpSpPr>
        <p:sp>
          <p:nvSpPr>
            <p:cNvPr id="17413" name="Rectangle 2">
              <a:extLst>
                <a:ext uri="{FF2B5EF4-FFF2-40B4-BE49-F238E27FC236}">
                  <a16:creationId xmlns:a16="http://schemas.microsoft.com/office/drawing/2014/main" id="{B11A31B8-FF8C-419F-B699-0FE8C53FD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000"/>
              <a:ext cx="1630" cy="1054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7414" name="Line 3">
              <a:extLst>
                <a:ext uri="{FF2B5EF4-FFF2-40B4-BE49-F238E27FC236}">
                  <a16:creationId xmlns:a16="http://schemas.microsoft.com/office/drawing/2014/main" id="{7DA747E4-4B5B-45EA-8553-666C100F0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186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Line 4">
              <a:extLst>
                <a:ext uri="{FF2B5EF4-FFF2-40B4-BE49-F238E27FC236}">
                  <a16:creationId xmlns:a16="http://schemas.microsoft.com/office/drawing/2014/main" id="{49C7FDA1-34C7-416B-BFA4-B75120BE8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1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Line 5">
              <a:extLst>
                <a:ext uri="{FF2B5EF4-FFF2-40B4-BE49-F238E27FC236}">
                  <a16:creationId xmlns:a16="http://schemas.microsoft.com/office/drawing/2014/main" id="{AC9EC716-6182-4E16-8AE8-A2E665B13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84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Line 6">
              <a:extLst>
                <a:ext uri="{FF2B5EF4-FFF2-40B4-BE49-F238E27FC236}">
                  <a16:creationId xmlns:a16="http://schemas.microsoft.com/office/drawing/2014/main" id="{A8907980-8A10-4C20-868A-F9435C723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576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Line 7">
              <a:extLst>
                <a:ext uri="{FF2B5EF4-FFF2-40B4-BE49-F238E27FC236}">
                  <a16:creationId xmlns:a16="http://schemas.microsoft.com/office/drawing/2014/main" id="{00AA80EC-48D9-4255-BD63-715375E99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20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Line 8">
              <a:extLst>
                <a:ext uri="{FF2B5EF4-FFF2-40B4-BE49-F238E27FC236}">
                  <a16:creationId xmlns:a16="http://schemas.microsoft.com/office/drawing/2014/main" id="{85A7B8FD-EA69-4E6F-868C-3E43D067F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912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9">
              <a:extLst>
                <a:ext uri="{FF2B5EF4-FFF2-40B4-BE49-F238E27FC236}">
                  <a16:creationId xmlns:a16="http://schemas.microsoft.com/office/drawing/2014/main" id="{0232985A-64DA-49FC-A352-77EF477E0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12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10">
              <a:extLst>
                <a:ext uri="{FF2B5EF4-FFF2-40B4-BE49-F238E27FC236}">
                  <a16:creationId xmlns:a16="http://schemas.microsoft.com/office/drawing/2014/main" id="{3885B112-917B-4A33-89EE-50F915A5A2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44"/>
              <a:ext cx="24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Line 11">
              <a:extLst>
                <a:ext uri="{FF2B5EF4-FFF2-40B4-BE49-F238E27FC236}">
                  <a16:creationId xmlns:a16="http://schemas.microsoft.com/office/drawing/2014/main" id="{3D47F0C3-6D52-45EE-AF62-FBA406FA4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32"/>
              <a:ext cx="24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2">
              <a:extLst>
                <a:ext uri="{FF2B5EF4-FFF2-40B4-BE49-F238E27FC236}">
                  <a16:creationId xmlns:a16="http://schemas.microsoft.com/office/drawing/2014/main" id="{35198EF3-0AEB-45D7-8253-0D21D5B95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192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3">
              <a:extLst>
                <a:ext uri="{FF2B5EF4-FFF2-40B4-BE49-F238E27FC236}">
                  <a16:creationId xmlns:a16="http://schemas.microsoft.com/office/drawing/2014/main" id="{E944C1E9-DB90-4710-9055-A2458391A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16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14">
              <a:extLst>
                <a:ext uri="{FF2B5EF4-FFF2-40B4-BE49-F238E27FC236}">
                  <a16:creationId xmlns:a16="http://schemas.microsoft.com/office/drawing/2014/main" id="{C666085B-A610-4826-8FEA-03156BF97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28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5">
              <a:extLst>
                <a:ext uri="{FF2B5EF4-FFF2-40B4-BE49-F238E27FC236}">
                  <a16:creationId xmlns:a16="http://schemas.microsoft.com/office/drawing/2014/main" id="{7377740E-0FF2-40A3-8E49-A3B425756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720"/>
              <a:ext cx="24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Text Box 16">
              <a:extLst>
                <a:ext uri="{FF2B5EF4-FFF2-40B4-BE49-F238E27FC236}">
                  <a16:creationId xmlns:a16="http://schemas.microsoft.com/office/drawing/2014/main" id="{81A1CBC3-669C-47AA-A67F-A2CB04B69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760"/>
              <a:ext cx="1534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   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   </a:t>
              </a:r>
              <a:r>
                <a:rPr lang="kk-KZ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G+A   </a:t>
              </a:r>
              <a:r>
                <a:rPr lang="kk-KZ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   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T+C   </a:t>
              </a:r>
              <a:r>
                <a:rPr lang="kk-KZ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C</a:t>
              </a:r>
            </a:p>
          </p:txBody>
        </p:sp>
        <p:sp>
          <p:nvSpPr>
            <p:cNvPr id="17428" name="Line 17">
              <a:extLst>
                <a:ext uri="{FF2B5EF4-FFF2-40B4-BE49-F238E27FC236}">
                  <a16:creationId xmlns:a16="http://schemas.microsoft.com/office/drawing/2014/main" id="{3C6339D3-B1B1-414C-B739-CE735B405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32"/>
              <a:ext cx="24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18">
              <a:extLst>
                <a:ext uri="{FF2B5EF4-FFF2-40B4-BE49-F238E27FC236}">
                  <a16:creationId xmlns:a16="http://schemas.microsoft.com/office/drawing/2014/main" id="{BBECED56-E4FA-4BD3-B62D-E6630E833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8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19">
              <a:extLst>
                <a:ext uri="{FF2B5EF4-FFF2-40B4-BE49-F238E27FC236}">
                  <a16:creationId xmlns:a16="http://schemas.microsoft.com/office/drawing/2014/main" id="{1102CB41-40DE-4BB0-9077-09B951E99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634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0">
              <a:extLst>
                <a:ext uri="{FF2B5EF4-FFF2-40B4-BE49-F238E27FC236}">
                  <a16:creationId xmlns:a16="http://schemas.microsoft.com/office/drawing/2014/main" id="{6E5FC7B3-719E-4654-807D-21FEE6CBE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2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21">
              <a:extLst>
                <a:ext uri="{FF2B5EF4-FFF2-40B4-BE49-F238E27FC236}">
                  <a16:creationId xmlns:a16="http://schemas.microsoft.com/office/drawing/2014/main" id="{817CF10B-1608-4A77-A397-032DE098F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28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Line 22">
              <a:extLst>
                <a:ext uri="{FF2B5EF4-FFF2-40B4-BE49-F238E27FC236}">
                  <a16:creationId xmlns:a16="http://schemas.microsoft.com/office/drawing/2014/main" id="{B63F3E86-EC5A-43B5-9ADA-FAE8DE1D9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24"/>
              <a:ext cx="248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Line 23">
              <a:extLst>
                <a:ext uri="{FF2B5EF4-FFF2-40B4-BE49-F238E27FC236}">
                  <a16:creationId xmlns:a16="http://schemas.microsoft.com/office/drawing/2014/main" id="{52CE1F66-1030-4591-9246-D76589B68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096"/>
              <a:ext cx="248" cy="0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Text Box 24">
              <a:extLst>
                <a:ext uri="{FF2B5EF4-FFF2-40B4-BE49-F238E27FC236}">
                  <a16:creationId xmlns:a16="http://schemas.microsoft.com/office/drawing/2014/main" id="{F8BE1AA3-340D-4E13-8FC9-9DD1EF916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626"/>
              <a:ext cx="238" cy="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FF33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3</a:t>
              </a:r>
              <a:r>
                <a:rPr lang="en-US" altLang="en-US" sz="1600" b="1" dirty="0">
                  <a:solidFill>
                    <a:srgbClr val="FF33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′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G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C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C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G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T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G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C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G</a:t>
              </a:r>
            </a:p>
            <a:p>
              <a:pPr eaLnBrk="1" hangingPunct="1">
                <a:buSzPct val="100000"/>
              </a:pPr>
              <a:r>
                <a:rPr lang="en-US" altLang="en-US" sz="1600" b="1" dirty="0">
                  <a:solidFill>
                    <a:srgbClr val="FF33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5′</a:t>
              </a:r>
            </a:p>
          </p:txBody>
        </p:sp>
        <p:sp>
          <p:nvSpPr>
            <p:cNvPr id="17436" name="Text Box 25">
              <a:extLst>
                <a:ext uri="{FF2B5EF4-FFF2-40B4-BE49-F238E27FC236}">
                  <a16:creationId xmlns:a16="http://schemas.microsoft.com/office/drawing/2014/main" id="{D08C4F6E-2677-4F71-94D8-6636F96F6C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" y="1787"/>
              <a:ext cx="1966" cy="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kk-KZ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Ұзын фрагмент</a:t>
              </a:r>
              <a:endPara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buSzPct val="100000"/>
              </a:pPr>
              <a:endPara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 eaLnBrk="1" hangingPunct="1">
                <a:buSzPct val="100000"/>
              </a:pPr>
              <a:endPara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 eaLnBrk="1" hangingPunct="1">
                <a:buSzPct val="100000"/>
              </a:pPr>
              <a:endPara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  <a:p>
              <a:pPr eaLnBrk="1" hangingPunct="1">
                <a:buSzPct val="100000"/>
              </a:pPr>
              <a:r>
                <a:rPr lang="kk-KZ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Қысқа фрагмент</a:t>
              </a:r>
              <a:endPara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7437" name="Group 26">
              <a:extLst>
                <a:ext uri="{FF2B5EF4-FFF2-40B4-BE49-F238E27FC236}">
                  <a16:creationId xmlns:a16="http://schemas.microsoft.com/office/drawing/2014/main" id="{06014FF1-02A8-4199-A411-E0F4305B9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9" y="2720"/>
              <a:ext cx="508" cy="113"/>
              <a:chOff x="1199" y="2720"/>
              <a:chExt cx="508" cy="113"/>
            </a:xfrm>
          </p:grpSpPr>
          <p:sp>
            <p:nvSpPr>
              <p:cNvPr id="17442" name="Rectangle 27">
                <a:extLst>
                  <a:ext uri="{FF2B5EF4-FFF2-40B4-BE49-F238E27FC236}">
                    <a16:creationId xmlns:a16="http://schemas.microsoft.com/office/drawing/2014/main" id="{B98DF241-39DC-40F8-92AB-02EF27E7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" y="2762"/>
                <a:ext cx="192" cy="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/>
              </a:p>
            </p:txBody>
          </p:sp>
          <p:sp>
            <p:nvSpPr>
              <p:cNvPr id="17443" name="Rectangle 28">
                <a:extLst>
                  <a:ext uri="{FF2B5EF4-FFF2-40B4-BE49-F238E27FC236}">
                    <a16:creationId xmlns:a16="http://schemas.microsoft.com/office/drawing/2014/main" id="{7D80D6E6-7624-4441-8514-C8B0DED8F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" y="2734"/>
                <a:ext cx="238" cy="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3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G</a:t>
                </a:r>
              </a:p>
            </p:txBody>
          </p:sp>
          <p:sp>
            <p:nvSpPr>
              <p:cNvPr id="17444" name="AutoShape 29">
                <a:extLst>
                  <a:ext uri="{FF2B5EF4-FFF2-40B4-BE49-F238E27FC236}">
                    <a16:creationId xmlns:a16="http://schemas.microsoft.com/office/drawing/2014/main" id="{E91D929B-5967-4B9D-962B-8E3B1372B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" y="2720"/>
                <a:ext cx="95" cy="113"/>
              </a:xfrm>
              <a:custGeom>
                <a:avLst/>
                <a:gdLst>
                  <a:gd name="T0" fmla="*/ 1 w 193"/>
                  <a:gd name="T1" fmla="*/ 0 h 232"/>
                  <a:gd name="T2" fmla="*/ 1 w 193"/>
                  <a:gd name="T3" fmla="*/ 0 h 232"/>
                  <a:gd name="T4" fmla="*/ 1 w 193"/>
                  <a:gd name="T5" fmla="*/ 1 h 232"/>
                  <a:gd name="T6" fmla="*/ 0 w 193"/>
                  <a:gd name="T7" fmla="*/ 0 h 232"/>
                  <a:gd name="T8" fmla="*/ 0 w 193"/>
                  <a:gd name="T9" fmla="*/ 1 h 232"/>
                  <a:gd name="T10" fmla="*/ 0 w 193"/>
                  <a:gd name="T11" fmla="*/ 1 h 232"/>
                  <a:gd name="T12" fmla="*/ 0 w 193"/>
                  <a:gd name="T13" fmla="*/ 1 h 232"/>
                  <a:gd name="T14" fmla="*/ 0 w 193"/>
                  <a:gd name="T15" fmla="*/ 2 h 232"/>
                  <a:gd name="T16" fmla="*/ 0 w 193"/>
                  <a:gd name="T17" fmla="*/ 2 h 232"/>
                  <a:gd name="T18" fmla="*/ 0 w 193"/>
                  <a:gd name="T19" fmla="*/ 2 h 232"/>
                  <a:gd name="T20" fmla="*/ 1 w 193"/>
                  <a:gd name="T21" fmla="*/ 2 h 232"/>
                  <a:gd name="T22" fmla="*/ 1 w 193"/>
                  <a:gd name="T23" fmla="*/ 3 h 232"/>
                  <a:gd name="T24" fmla="*/ 1 w 193"/>
                  <a:gd name="T25" fmla="*/ 2 h 232"/>
                  <a:gd name="T26" fmla="*/ 1 w 193"/>
                  <a:gd name="T27" fmla="*/ 3 h 232"/>
                  <a:gd name="T28" fmla="*/ 1 w 193"/>
                  <a:gd name="T29" fmla="*/ 2 h 232"/>
                  <a:gd name="T30" fmla="*/ 2 w 193"/>
                  <a:gd name="T31" fmla="*/ 2 h 232"/>
                  <a:gd name="T32" fmla="*/ 2 w 193"/>
                  <a:gd name="T33" fmla="*/ 2 h 232"/>
                  <a:gd name="T34" fmla="*/ 2 w 193"/>
                  <a:gd name="T35" fmla="*/ 2 h 232"/>
                  <a:gd name="T36" fmla="*/ 2 w 193"/>
                  <a:gd name="T37" fmla="*/ 1 h 232"/>
                  <a:gd name="T38" fmla="*/ 2 w 193"/>
                  <a:gd name="T39" fmla="*/ 1 h 232"/>
                  <a:gd name="T40" fmla="*/ 2 w 193"/>
                  <a:gd name="T41" fmla="*/ 1 h 232"/>
                  <a:gd name="T42" fmla="*/ 2 w 193"/>
                  <a:gd name="T43" fmla="*/ 0 h 232"/>
                  <a:gd name="T44" fmla="*/ 1 w 193"/>
                  <a:gd name="T45" fmla="*/ 0 h 232"/>
                  <a:gd name="T46" fmla="*/ 1 w 193"/>
                  <a:gd name="T47" fmla="*/ 0 h 232"/>
                  <a:gd name="T48" fmla="*/ 1 w 193"/>
                  <a:gd name="T49" fmla="*/ 0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3"/>
                  <a:gd name="T76" fmla="*/ 0 h 232"/>
                  <a:gd name="T77" fmla="*/ 193 w 193"/>
                  <a:gd name="T78" fmla="*/ 232 h 2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3" h="232">
                    <a:moveTo>
                      <a:pt x="97" y="63"/>
                    </a:moveTo>
                    <a:lnTo>
                      <a:pt x="75" y="25"/>
                    </a:lnTo>
                    <a:lnTo>
                      <a:pt x="65" y="67"/>
                    </a:lnTo>
                    <a:lnTo>
                      <a:pt x="3" y="25"/>
                    </a:lnTo>
                    <a:lnTo>
                      <a:pt x="41" y="82"/>
                    </a:lnTo>
                    <a:lnTo>
                      <a:pt x="0" y="92"/>
                    </a:lnTo>
                    <a:lnTo>
                      <a:pt x="33" y="127"/>
                    </a:lnTo>
                    <a:lnTo>
                      <a:pt x="1" y="156"/>
                    </a:lnTo>
                    <a:lnTo>
                      <a:pt x="51" y="150"/>
                    </a:lnTo>
                    <a:lnTo>
                      <a:pt x="42" y="189"/>
                    </a:lnTo>
                    <a:lnTo>
                      <a:pt x="69" y="168"/>
                    </a:lnTo>
                    <a:lnTo>
                      <a:pt x="75" y="232"/>
                    </a:lnTo>
                    <a:lnTo>
                      <a:pt x="95" y="159"/>
                    </a:lnTo>
                    <a:lnTo>
                      <a:pt x="118" y="212"/>
                    </a:lnTo>
                    <a:lnTo>
                      <a:pt x="126" y="154"/>
                    </a:lnTo>
                    <a:lnTo>
                      <a:pt x="162" y="194"/>
                    </a:lnTo>
                    <a:lnTo>
                      <a:pt x="151" y="138"/>
                    </a:lnTo>
                    <a:lnTo>
                      <a:pt x="193" y="143"/>
                    </a:lnTo>
                    <a:lnTo>
                      <a:pt x="157" y="112"/>
                    </a:lnTo>
                    <a:lnTo>
                      <a:pt x="189" y="87"/>
                    </a:lnTo>
                    <a:lnTo>
                      <a:pt x="149" y="79"/>
                    </a:lnTo>
                    <a:lnTo>
                      <a:pt x="164" y="48"/>
                    </a:lnTo>
                    <a:lnTo>
                      <a:pt x="126" y="58"/>
                    </a:lnTo>
                    <a:lnTo>
                      <a:pt x="129" y="0"/>
                    </a:lnTo>
                    <a:lnTo>
                      <a:pt x="97" y="63"/>
                    </a:lnTo>
                    <a:close/>
                  </a:path>
                </a:pathLst>
              </a:custGeom>
              <a:solidFill>
                <a:srgbClr val="00CC99"/>
              </a:solidFill>
              <a:ln w="792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438" name="Group 30">
              <a:extLst>
                <a:ext uri="{FF2B5EF4-FFF2-40B4-BE49-F238E27FC236}">
                  <a16:creationId xmlns:a16="http://schemas.microsoft.com/office/drawing/2014/main" id="{75E22711-C68D-4621-8F56-422B7E2C5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144"/>
              <a:ext cx="835" cy="153"/>
              <a:chOff x="1152" y="2144"/>
              <a:chExt cx="835" cy="153"/>
            </a:xfrm>
          </p:grpSpPr>
          <p:sp>
            <p:nvSpPr>
              <p:cNvPr id="17439" name="AutoShape 31">
                <a:extLst>
                  <a:ext uri="{FF2B5EF4-FFF2-40B4-BE49-F238E27FC236}">
                    <a16:creationId xmlns:a16="http://schemas.microsoft.com/office/drawing/2014/main" id="{7DD56C66-2371-45E4-9CB1-EB2ACF399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" y="2192"/>
                <a:ext cx="675" cy="28"/>
              </a:xfrm>
              <a:custGeom>
                <a:avLst/>
                <a:gdLst>
                  <a:gd name="T0" fmla="*/ 0 w 1357"/>
                  <a:gd name="T1" fmla="*/ 0 h 61"/>
                  <a:gd name="T2" fmla="*/ 0 w 1357"/>
                  <a:gd name="T3" fmla="*/ 0 h 61"/>
                  <a:gd name="T4" fmla="*/ 20 w 1357"/>
                  <a:gd name="T5" fmla="*/ 0 h 61"/>
                  <a:gd name="T6" fmla="*/ 20 w 1357"/>
                  <a:gd name="T7" fmla="*/ 0 h 61"/>
                  <a:gd name="T8" fmla="*/ 0 w 135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7"/>
                  <a:gd name="T16" fmla="*/ 0 h 61"/>
                  <a:gd name="T17" fmla="*/ 1357 w 135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7" h="61">
                    <a:moveTo>
                      <a:pt x="0" y="0"/>
                    </a:moveTo>
                    <a:lnTo>
                      <a:pt x="0" y="59"/>
                    </a:lnTo>
                    <a:lnTo>
                      <a:pt x="1357" y="61"/>
                    </a:lnTo>
                    <a:lnTo>
                      <a:pt x="135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40" name="Rectangle 32">
                <a:extLst>
                  <a:ext uri="{FF2B5EF4-FFF2-40B4-BE49-F238E27FC236}">
                    <a16:creationId xmlns:a16="http://schemas.microsoft.com/office/drawing/2014/main" id="{909A0205-5E99-481C-AB31-B2F214055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" y="2171"/>
                <a:ext cx="76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300" b="1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rPr>
                  <a:t>A</a:t>
                </a:r>
              </a:p>
            </p:txBody>
          </p:sp>
          <p:sp>
            <p:nvSpPr>
              <p:cNvPr id="17441" name="AutoShape 33">
                <a:extLst>
                  <a:ext uri="{FF2B5EF4-FFF2-40B4-BE49-F238E27FC236}">
                    <a16:creationId xmlns:a16="http://schemas.microsoft.com/office/drawing/2014/main" id="{DEEF0FA3-36BE-430F-A4F2-7A9CF7357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144"/>
                <a:ext cx="95" cy="113"/>
              </a:xfrm>
              <a:custGeom>
                <a:avLst/>
                <a:gdLst>
                  <a:gd name="T0" fmla="*/ 1 w 193"/>
                  <a:gd name="T1" fmla="*/ 0 h 232"/>
                  <a:gd name="T2" fmla="*/ 1 w 193"/>
                  <a:gd name="T3" fmla="*/ 0 h 232"/>
                  <a:gd name="T4" fmla="*/ 1 w 193"/>
                  <a:gd name="T5" fmla="*/ 1 h 232"/>
                  <a:gd name="T6" fmla="*/ 0 w 193"/>
                  <a:gd name="T7" fmla="*/ 0 h 232"/>
                  <a:gd name="T8" fmla="*/ 0 w 193"/>
                  <a:gd name="T9" fmla="*/ 1 h 232"/>
                  <a:gd name="T10" fmla="*/ 0 w 193"/>
                  <a:gd name="T11" fmla="*/ 1 h 232"/>
                  <a:gd name="T12" fmla="*/ 0 w 193"/>
                  <a:gd name="T13" fmla="*/ 1 h 232"/>
                  <a:gd name="T14" fmla="*/ 0 w 193"/>
                  <a:gd name="T15" fmla="*/ 2 h 232"/>
                  <a:gd name="T16" fmla="*/ 0 w 193"/>
                  <a:gd name="T17" fmla="*/ 2 h 232"/>
                  <a:gd name="T18" fmla="*/ 0 w 193"/>
                  <a:gd name="T19" fmla="*/ 2 h 232"/>
                  <a:gd name="T20" fmla="*/ 1 w 193"/>
                  <a:gd name="T21" fmla="*/ 2 h 232"/>
                  <a:gd name="T22" fmla="*/ 1 w 193"/>
                  <a:gd name="T23" fmla="*/ 3 h 232"/>
                  <a:gd name="T24" fmla="*/ 1 w 193"/>
                  <a:gd name="T25" fmla="*/ 2 h 232"/>
                  <a:gd name="T26" fmla="*/ 1 w 193"/>
                  <a:gd name="T27" fmla="*/ 3 h 232"/>
                  <a:gd name="T28" fmla="*/ 1 w 193"/>
                  <a:gd name="T29" fmla="*/ 2 h 232"/>
                  <a:gd name="T30" fmla="*/ 2 w 193"/>
                  <a:gd name="T31" fmla="*/ 2 h 232"/>
                  <a:gd name="T32" fmla="*/ 2 w 193"/>
                  <a:gd name="T33" fmla="*/ 2 h 232"/>
                  <a:gd name="T34" fmla="*/ 2 w 193"/>
                  <a:gd name="T35" fmla="*/ 2 h 232"/>
                  <a:gd name="T36" fmla="*/ 2 w 193"/>
                  <a:gd name="T37" fmla="*/ 1 h 232"/>
                  <a:gd name="T38" fmla="*/ 2 w 193"/>
                  <a:gd name="T39" fmla="*/ 1 h 232"/>
                  <a:gd name="T40" fmla="*/ 2 w 193"/>
                  <a:gd name="T41" fmla="*/ 1 h 232"/>
                  <a:gd name="T42" fmla="*/ 2 w 193"/>
                  <a:gd name="T43" fmla="*/ 0 h 232"/>
                  <a:gd name="T44" fmla="*/ 1 w 193"/>
                  <a:gd name="T45" fmla="*/ 0 h 232"/>
                  <a:gd name="T46" fmla="*/ 1 w 193"/>
                  <a:gd name="T47" fmla="*/ 0 h 232"/>
                  <a:gd name="T48" fmla="*/ 1 w 193"/>
                  <a:gd name="T49" fmla="*/ 0 h 2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3"/>
                  <a:gd name="T76" fmla="*/ 0 h 232"/>
                  <a:gd name="T77" fmla="*/ 193 w 193"/>
                  <a:gd name="T78" fmla="*/ 232 h 2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3" h="232">
                    <a:moveTo>
                      <a:pt x="97" y="62"/>
                    </a:moveTo>
                    <a:lnTo>
                      <a:pt x="75" y="25"/>
                    </a:lnTo>
                    <a:lnTo>
                      <a:pt x="65" y="67"/>
                    </a:lnTo>
                    <a:lnTo>
                      <a:pt x="3" y="25"/>
                    </a:lnTo>
                    <a:lnTo>
                      <a:pt x="41" y="82"/>
                    </a:lnTo>
                    <a:lnTo>
                      <a:pt x="0" y="92"/>
                    </a:lnTo>
                    <a:lnTo>
                      <a:pt x="33" y="127"/>
                    </a:lnTo>
                    <a:lnTo>
                      <a:pt x="1" y="156"/>
                    </a:lnTo>
                    <a:lnTo>
                      <a:pt x="51" y="150"/>
                    </a:lnTo>
                    <a:lnTo>
                      <a:pt x="42" y="189"/>
                    </a:lnTo>
                    <a:lnTo>
                      <a:pt x="69" y="168"/>
                    </a:lnTo>
                    <a:lnTo>
                      <a:pt x="75" y="232"/>
                    </a:lnTo>
                    <a:lnTo>
                      <a:pt x="95" y="159"/>
                    </a:lnTo>
                    <a:lnTo>
                      <a:pt x="118" y="212"/>
                    </a:lnTo>
                    <a:lnTo>
                      <a:pt x="126" y="154"/>
                    </a:lnTo>
                    <a:lnTo>
                      <a:pt x="162" y="194"/>
                    </a:lnTo>
                    <a:lnTo>
                      <a:pt x="151" y="138"/>
                    </a:lnTo>
                    <a:lnTo>
                      <a:pt x="193" y="143"/>
                    </a:lnTo>
                    <a:lnTo>
                      <a:pt x="157" y="112"/>
                    </a:lnTo>
                    <a:lnTo>
                      <a:pt x="189" y="87"/>
                    </a:lnTo>
                    <a:lnTo>
                      <a:pt x="149" y="79"/>
                    </a:lnTo>
                    <a:lnTo>
                      <a:pt x="164" y="48"/>
                    </a:lnTo>
                    <a:lnTo>
                      <a:pt x="126" y="58"/>
                    </a:lnTo>
                    <a:lnTo>
                      <a:pt x="129" y="0"/>
                    </a:lnTo>
                    <a:lnTo>
                      <a:pt x="97" y="62"/>
                    </a:lnTo>
                    <a:close/>
                  </a:path>
                </a:pathLst>
              </a:custGeom>
              <a:solidFill>
                <a:srgbClr val="00CC99"/>
              </a:solidFill>
              <a:ln w="792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7411" name="Text Box 34">
            <a:extLst>
              <a:ext uri="{FF2B5EF4-FFF2-40B4-BE49-F238E27FC236}">
                <a16:creationId xmlns:a16="http://schemas.microsoft.com/office/drawing/2014/main" id="{CA7C254E-5144-4D20-8DAD-0B68B75F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91200"/>
            <a:ext cx="79819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kk-KZ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Секвенстелген гельді астынан үстіге қарай оқиды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(5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′</a:t>
            </a:r>
            <a:r>
              <a:rPr lang="kk-KZ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-тен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3′).</a:t>
            </a:r>
          </a:p>
        </p:txBody>
      </p:sp>
      <p:sp>
        <p:nvSpPr>
          <p:cNvPr id="17412" name="Text Box 35">
            <a:extLst>
              <a:ext uri="{FF2B5EF4-FFF2-40B4-BE49-F238E27FC236}">
                <a16:creationId xmlns:a16="http://schemas.microsoft.com/office/drawing/2014/main" id="{5847A6C4-9608-4FD7-BF42-E7BFA2E84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488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kk-KZ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Максам және Гильберттің химиялық әдісі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91DE100E-B464-4E9F-B71F-395A44603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54000"/>
            <a:ext cx="66294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3200" b="1" dirty="0">
                <a:solidFill>
                  <a:srgbClr val="FF0000"/>
                </a:solidFill>
                <a:latin typeface="ProximaNova"/>
              </a:rPr>
              <a:t>ДНҚ </a:t>
            </a:r>
            <a:r>
              <a:rPr lang="ru-RU" altLang="LID4096" sz="3200" b="1" dirty="0" err="1">
                <a:solidFill>
                  <a:srgbClr val="FF0000"/>
                </a:solidFill>
                <a:latin typeface="ProximaNova"/>
              </a:rPr>
              <a:t>молекуласын</a:t>
            </a:r>
            <a:r>
              <a:rPr lang="ru-RU" altLang="LID4096" sz="3200" b="1" dirty="0">
                <a:solidFill>
                  <a:srgbClr val="FF0000"/>
                </a:solidFill>
                <a:latin typeface="ProximaNova"/>
              </a:rPr>
              <a:t> </a:t>
            </a:r>
            <a:r>
              <a:rPr lang="ru-RU" altLang="LID4096" sz="3200" b="1" dirty="0" err="1">
                <a:solidFill>
                  <a:srgbClr val="FF0000"/>
                </a:solidFill>
                <a:latin typeface="ProximaNova"/>
              </a:rPr>
              <a:t>секвенирлеудің</a:t>
            </a:r>
            <a:r>
              <a:rPr lang="ru-RU" altLang="LID4096" sz="3200" b="1" dirty="0">
                <a:solidFill>
                  <a:srgbClr val="FF0000"/>
                </a:solidFill>
                <a:latin typeface="ProximaNova"/>
              </a:rPr>
              <a:t> «Плюс-минус» </a:t>
            </a:r>
            <a:r>
              <a:rPr lang="ru-RU" altLang="LID4096" sz="3200" b="1" dirty="0" err="1">
                <a:solidFill>
                  <a:srgbClr val="FF0000"/>
                </a:solidFill>
                <a:latin typeface="ProximaNova"/>
              </a:rPr>
              <a:t>әдісі</a:t>
            </a:r>
            <a:endParaRPr lang="ru-RU" altLang="LID4096" sz="3200" b="1" dirty="0">
              <a:solidFill>
                <a:srgbClr val="FF0000"/>
              </a:solidFill>
              <a:latin typeface="ProximaNova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Ф.Сэнгер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Д.Коулсон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амплификациялау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олигонуклеотидтер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рестриктазалар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гидролизденген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субфрагменттер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полимераза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2" descr="«Плюс-минус» метод секвенирования ДНК">
            <a:extLst>
              <a:ext uri="{FF2B5EF4-FFF2-40B4-BE49-F238E27FC236}">
                <a16:creationId xmlns:a16="http://schemas.microsoft.com/office/drawing/2014/main" id="{5DA8A46C-BC0A-46B4-8DCE-B1BEE7AD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85738"/>
            <a:ext cx="485775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A909612D-02EF-466C-9F67-50D5F6E11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5550567" cy="71711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/>
              <a:t> </a:t>
            </a:r>
            <a:r>
              <a:rPr lang="ru-RU" altLang="LID4096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altLang="LID4096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LID4096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кезеңнен</a:t>
            </a:r>
            <a:r>
              <a:rPr lang="ru-RU" altLang="LID4096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altLang="LID4096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дезоксинуклеотидтің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dNTPs) (A,T,G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радиобелгіленген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амплификацияланбаған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қоспаны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байланыспаған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дезоксинуклеотидтерден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тазартады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8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пробиркаға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Ары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«плюс»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пробиркада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нуклеотидтің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қатысында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«минус»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пробиркада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қоспай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"минус"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терминация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«плюс»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жүйеде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қосылмаған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электрофорез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ажыратылып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ніклеотидтер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тізбектері</a:t>
            </a:r>
            <a:r>
              <a:rPr lang="ru-RU" altLang="LID4096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LID4096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фХ174 </a:t>
            </a:r>
            <a:r>
              <a:rPr lang="ru-RU" altLang="LID4096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бактериофагының</a:t>
            </a:r>
            <a:r>
              <a:rPr lang="ru-RU" altLang="LID4096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altLang="LID4096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</a:t>
            </a:r>
            <a:r>
              <a:rPr lang="ru-RU" altLang="LID4096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altLang="LID4096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тәсілмен</a:t>
            </a:r>
            <a:r>
              <a:rPr lang="ru-RU" altLang="LID4096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altLang="LID4096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(5386 </a:t>
            </a:r>
            <a:r>
              <a:rPr lang="ru-RU" altLang="LID4096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н.ж</a:t>
            </a:r>
            <a:r>
              <a:rPr lang="ru-RU" altLang="LID4096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LID4096" altLang="LID4096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altLang="x-none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4" descr="Рис. 1.22. Схема «плюс-минус»-метода секвенирования фрагментов ДНК&#10;">
            <a:extLst>
              <a:ext uri="{FF2B5EF4-FFF2-40B4-BE49-F238E27FC236}">
                <a16:creationId xmlns:a16="http://schemas.microsoft.com/office/drawing/2014/main" id="{95147644-47EA-44E3-A4C3-B682FEC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8118" r="14423" b="25571"/>
          <a:stretch>
            <a:fillRect/>
          </a:stretch>
        </p:blipFill>
        <p:spPr bwMode="auto">
          <a:xfrm>
            <a:off x="5710990" y="15875"/>
            <a:ext cx="6609348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9D09C09D-CB7F-4D92-A891-D54B789C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32" y="230816"/>
            <a:ext cx="5739732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Бір-екі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«терминатор»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аталатын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жетілдірілген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секвенирлеуде</a:t>
            </a:r>
            <a:r>
              <a:rPr lang="ru-RU" altLang="LID4096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Праймер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олигонуклеотидтер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Специфическую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терминацию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синтеза обеспечивали добавлением в реакционную смесь помимо четырех типов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(один из которых был радиоактивно мечен по альфа положению фосфата) еще и одного из 2',3'-дидезоксинуклеозидтрифосфатов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ddATP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ddTTP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ddCTP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ddGTP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способен включаться в растущую цепь ДНК, но не способен обеспечивать дальнейшее копирование из-за отсутствия 3'-ОН группы. Отношение концентраций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ddNTP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 подбирали экспериментально, так, чтобы в итоге получить набор копий ДНК различной длины. Таким образом, для определения первичной структуры исследуемого фрагмента ДНК требовалось провести четыре реакции копирования: по одному типу терминаторов в каждой из реакций. </a:t>
            </a:r>
            <a:endParaRPr lang="ru-RU" altLang="LID4096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1">
            <a:extLst>
              <a:ext uri="{FF2B5EF4-FFF2-40B4-BE49-F238E27FC236}">
                <a16:creationId xmlns:a16="http://schemas.microsoft.com/office/drawing/2014/main" id="{CB79185B-0C39-4C31-A45C-34CABFE2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/>
          <a:stretch>
            <a:fillRect/>
          </a:stretch>
        </p:blipFill>
        <p:spPr bwMode="auto">
          <a:xfrm>
            <a:off x="5834063" y="146050"/>
            <a:ext cx="6357937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13C47F3F-9AC4-437A-8363-8CE125AB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6" y="0"/>
            <a:ext cx="12114214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әріптестері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ары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«терминатор»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altLang="LID4096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жетілдірілген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ДНҚ-полимераза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ферментінің Кленов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ферментативті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Реакциялық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қоспада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en-US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LID4096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2',3'-дидезоксинуклеозидтрифосфатардың (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ddATP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ddTTP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ddCTP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ddGTP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 ДНҚ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молекуласының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ары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тоқтайды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Реакциялық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қоспадағы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ddNTP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концентрациялары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4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пробиркада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полиакриламидті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электрофорезде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ажыратылады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тізбектері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altLang="LID4096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ID4096" altLang="LID4096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0F7A2A0E-BD31-46E1-9DD2-A3F06771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891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kk-KZ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Реакция компоненттері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59445DDD-A39B-41DF-8324-96A870117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1117600"/>
            <a:ext cx="6859587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4B422A4B-3B7E-43A1-9D9D-5D8E2CBE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6475"/>
            <a:ext cx="7345363" cy="5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Секвенирлеуге</a:t>
            </a: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арналған</a:t>
            </a: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ДНҚ </a:t>
            </a: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үлгісі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Төрт</a:t>
            </a: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ДНҚ </a:t>
            </a:r>
            <a:r>
              <a:rPr lang="ru-RU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нуклеотиді</a:t>
            </a:r>
            <a:r>
              <a:rPr lang="ru-RU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dATP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dTTP,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dCTP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dGTP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ddNTP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- 2’,3’-</a:t>
            </a:r>
            <a:r>
              <a:rPr lang="kk-KZ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дидеоксинуклеотид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kk-KZ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kk-KZ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ДНК-полимераза ферменті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kk-KZ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Праймер - бұл ДНҚ шаблонымен байланысатын және полимераза үшін «стартер» ретінде әрекет ететін бір тізбекті ДНҚ-ның қысқа бөлігі.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kk-KZ" altLang="en-US" sz="2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 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68A713-E25E-469A-834E-6D6C294D6FA4}"/>
              </a:ext>
            </a:extLst>
          </p:cNvPr>
          <p:cNvSpPr/>
          <p:nvPr/>
        </p:nvSpPr>
        <p:spPr>
          <a:xfrm>
            <a:off x="156410" y="853112"/>
            <a:ext cx="68264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Дидеоксинуклеотидтер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ddNTP</a:t>
            </a:r>
            <a:r>
              <a:rPr lang="kk-KZ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кәдімгі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дезоксинуклеотидтерге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бар: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қанттың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3'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көміртегі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атомында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гидроксил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ssDNA</a:t>
            </a: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kk-KZ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dNTP</a:t>
            </a: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₌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элонгация</a:t>
            </a:r>
          </a:p>
          <a:p>
            <a:pPr algn="just" fontAlgn="base"/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ssDNA</a:t>
            </a: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ddNTP</a:t>
            </a: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₌</a:t>
            </a:r>
            <a:r>
              <a:rPr lang="kk-KZ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элонгация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63A78-E31B-45B8-A197-6882B6F8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885" y="619152"/>
            <a:ext cx="4861690" cy="561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3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">
            <a:extLst>
              <a:ext uri="{FF2B5EF4-FFF2-40B4-BE49-F238E27FC236}">
                <a16:creationId xmlns:a16="http://schemas.microsoft.com/office/drawing/2014/main" id="{22E270CD-4210-45EE-9F7D-2498ACCA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8" y="0"/>
            <a:ext cx="6448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SzPct val="100000"/>
            </a:pPr>
            <a:r>
              <a:rPr lang="kk-KZ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Сэнгер әдісі кезеңдері</a:t>
            </a: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endParaRPr lang="kk-KZ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kk-KZ" altLang="en-US" sz="44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8C39A71A-B6AB-408C-9855-0FCF35A0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8757" y="736266"/>
            <a:ext cx="5919536" cy="217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kk-KZ" altLang="en-US" sz="2400" dirty="0">
                <a:solidFill>
                  <a:srgbClr val="000000"/>
                </a:solidFill>
                <a:ea typeface="Microsoft YaHei" panose="020B0503020204020204" pitchFamily="34" charset="-122"/>
              </a:rPr>
              <a:t>	</a:t>
            </a:r>
            <a:r>
              <a:rPr lang="kk-KZ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Денатурация</a:t>
            </a: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kk-KZ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Праймерлердің байланысуы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kk-KZ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Тізбектің  ұзаруы</a:t>
            </a:r>
          </a:p>
          <a:p>
            <a:pPr lvl="1" algn="just" eaLnBrk="1" hangingPunct="1">
              <a:spcBef>
                <a:spcPts val="700"/>
              </a:spcBef>
              <a:buClr>
                <a:srgbClr val="000000"/>
              </a:buClr>
              <a:buSzPct val="100000"/>
            </a:pPr>
            <a:r>
              <a:rPr lang="kk-KZ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Терминация</a:t>
            </a:r>
          </a:p>
        </p:txBody>
      </p:sp>
      <p:pic>
        <p:nvPicPr>
          <p:cNvPr id="24581" name="Picture 3">
            <a:extLst>
              <a:ext uri="{FF2B5EF4-FFF2-40B4-BE49-F238E27FC236}">
                <a16:creationId xmlns:a16="http://schemas.microsoft.com/office/drawing/2014/main" id="{6C5F6541-6906-44CA-BAFB-1DBBFE48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" y="3059196"/>
            <a:ext cx="12129952" cy="339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68C17B-C2F2-4618-B27D-C0F551C56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"/>
          <a:stretch>
            <a:fillRect/>
          </a:stretch>
        </p:blipFill>
        <p:spPr bwMode="auto">
          <a:xfrm>
            <a:off x="1732757" y="0"/>
            <a:ext cx="8726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История геномных исследований">
            <a:extLst>
              <a:ext uri="{FF2B5EF4-FFF2-40B4-BE49-F238E27FC236}">
                <a16:creationId xmlns:a16="http://schemas.microsoft.com/office/drawing/2014/main" id="{A7B92E84-23A2-4577-8565-2956E4DA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38"/>
            <a:ext cx="1194435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>
            <a:extLst>
              <a:ext uri="{FF2B5EF4-FFF2-40B4-BE49-F238E27FC236}">
                <a16:creationId xmlns:a16="http://schemas.microsoft.com/office/drawing/2014/main" id="{B3BDCEBE-0DC5-4AC8-AA05-914F0662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73538"/>
            <a:ext cx="12268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1865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Грегор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Мендель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қуалау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1869 - Иоганн Фридрих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азот пен фосфор бар осы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нуклеин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1905-1909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«ген»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«генетика»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1953 - Фрэнсис Крик пен Джеймс Уотсон ДНҚ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1958 - Фрэнсис Крик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догмасын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1975 -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әріптестері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«плюс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минус»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1977 -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терминатор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1977 - Максам мен Гилберт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деградация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2001 -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2005 -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пиросеквенирлеу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коммерцияландырылды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2006 -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Solexa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коммерцияландыру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Illumina). 2006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лигазды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коммерцияландырылды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коммерцияландырылды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PostLightTM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2011 -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PacBio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секвенаторларының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шығарылымы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нанопораларда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Прямоугольник 2">
            <a:extLst>
              <a:ext uri="{FF2B5EF4-FFF2-40B4-BE49-F238E27FC236}">
                <a16:creationId xmlns:a16="http://schemas.microsoft.com/office/drawing/2014/main" id="{08B40525-3537-4AA6-9285-44B8DA71B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6200"/>
            <a:ext cx="9740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Геномдық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нуклеин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қышқылының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секвенирленуінің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1E20490-19A8-427F-B78E-CB2060796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0"/>
          <a:stretch/>
        </p:blipFill>
        <p:spPr bwMode="auto">
          <a:xfrm>
            <a:off x="1893221" y="101523"/>
            <a:ext cx="4062781" cy="66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7168DE1-31E5-43B5-AD25-C79C2D3BE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1"/>
          <a:stretch/>
        </p:blipFill>
        <p:spPr bwMode="auto">
          <a:xfrm>
            <a:off x="5743075" y="101523"/>
            <a:ext cx="4066674" cy="66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D4BF00D5-C3F1-405D-8A51-74761F7D7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4400">
                <a:solidFill>
                  <a:srgbClr val="000000"/>
                </a:solidFill>
                <a:ea typeface="Microsoft YaHei" panose="020B0503020204020204" pitchFamily="34" charset="-122"/>
              </a:rPr>
              <a:t>C</a:t>
            </a:r>
            <a:r>
              <a:rPr lang="kk-KZ" altLang="en-US" sz="4400">
                <a:solidFill>
                  <a:srgbClr val="000000"/>
                </a:solidFill>
                <a:ea typeface="Microsoft YaHei" panose="020B0503020204020204" pitchFamily="34" charset="-122"/>
              </a:rPr>
              <a:t>энгер  әдісінің кемшіліктері</a:t>
            </a:r>
            <a:endParaRPr lang="en-US" altLang="en-US" sz="440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BAA6C3C7-7156-4226-B70A-CF5EE5A06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973138"/>
            <a:ext cx="822960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kk-KZ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9</a:t>
            </a:r>
            <a:r>
              <a:rPr lang="en-US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00-</a:t>
            </a:r>
            <a:r>
              <a:rPr lang="kk-KZ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100</a:t>
            </a:r>
            <a:r>
              <a:rPr lang="en-US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0bp</a:t>
            </a:r>
            <a:r>
              <a:rPr lang="kk-KZ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endParaRPr lang="en-US" altLang="en-US" sz="280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kk-KZ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Қымбат</a:t>
            </a:r>
            <a:endParaRPr lang="en-US" altLang="en-US" sz="280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kk-KZ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Көп уақыт жұмсалады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kk-KZ" altLang="en-US" sz="2800">
                <a:solidFill>
                  <a:srgbClr val="000000"/>
                </a:solidFill>
                <a:ea typeface="Microsoft YaHei" panose="020B0503020204020204" pitchFamily="34" charset="-122"/>
              </a:rPr>
              <a:t>Алғашқы 40 нуклеотид оқылмайды </a:t>
            </a:r>
            <a:endParaRPr lang="en-US" altLang="en-US" sz="280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26628" name="Рисунок 1">
            <a:extLst>
              <a:ext uri="{FF2B5EF4-FFF2-40B4-BE49-F238E27FC236}">
                <a16:creationId xmlns:a16="http://schemas.microsoft.com/office/drawing/2014/main" id="{D30FBCD9-D62E-4410-97FD-A32A767F2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108325"/>
            <a:ext cx="9955213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85904CC-906D-4415-9152-91483A14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15" y="0"/>
            <a:ext cx="307607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kk-KZ" altLang="en-US" sz="4000" dirty="0">
                <a:solidFill>
                  <a:srgbClr val="000000"/>
                </a:solidFill>
                <a:ea typeface="Microsoft YaHei" panose="020B0503020204020204" pitchFamily="34" charset="-122"/>
              </a:rPr>
              <a:t>Шотган әдісі </a:t>
            </a:r>
            <a:endParaRPr lang="en-US" altLang="en-US" sz="40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AD7B651-DB6D-4676-8192-F011C1FD1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46113"/>
            <a:ext cx="595162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39775" indent="-28257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 геномды секвенирлеуге арналған 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kk-K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Қадамдары: </a:t>
            </a: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ДНК-ны кездейсоқ кішкентай фрагменттерге спецификалық емес нуклеазалар көмегімен бөледі </a:t>
            </a: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 векторларға клондалып, геномдық библиотека құрастырылады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Сэнгердің терминатор  әдісімен фрагметтер оқылады </a:t>
            </a:r>
          </a:p>
          <a:p>
            <a:pPr marL="358775" lvl="1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r>
              <a:rPr lang="kk-KZ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 жабылатын фрагменттер оқылып қайта біріңғай ұзын тізбекке жиналады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9699" name="Group 3">
            <a:extLst>
              <a:ext uri="{FF2B5EF4-FFF2-40B4-BE49-F238E27FC236}">
                <a16:creationId xmlns:a16="http://schemas.microsoft.com/office/drawing/2014/main" id="{3F6B9BF2-0A38-482A-9E01-7BC7B6B4F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54071"/>
              </p:ext>
            </p:extLst>
          </p:nvPr>
        </p:nvGraphicFramePr>
        <p:xfrm>
          <a:off x="1" y="4721226"/>
          <a:ext cx="5792787" cy="210201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92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Strand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Sequence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2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kk-KZ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Бірінші шотган секвенсі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AGCATGCTGCAGTCATGCT-------</a:t>
                      </a:r>
                      <a:b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-------------------TAGGCTA</a:t>
                      </a:r>
                    </a:p>
                  </a:txBody>
                  <a:tcPr marL="68760" marR="68760" marT="42376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24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kk-KZ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Екінші шотган секвенсі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AGCATG--------------------</a:t>
                      </a:r>
                      <a:b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------CTGCAGTCATGCTTAGGCTA</a:t>
                      </a:r>
                    </a:p>
                  </a:txBody>
                  <a:tcPr marL="68760" marR="68760" marT="42376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62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kk-KZ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Біріңғай ұзын тізбек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AGCATGCTGCAGTCATGCTTAGGCTA</a:t>
                      </a:r>
                    </a:p>
                  </a:txBody>
                  <a:tcPr marL="68760" marR="68760" marT="42376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693" name="Picture 34">
            <a:extLst>
              <a:ext uri="{FF2B5EF4-FFF2-40B4-BE49-F238E27FC236}">
                <a16:creationId xmlns:a16="http://schemas.microsoft.com/office/drawing/2014/main" id="{A0FC7498-E407-401E-AEB5-96984C04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0"/>
            <a:ext cx="6114466" cy="682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E6BB2A-D6A6-4EDB-A763-5C7EBD4FC298}"/>
              </a:ext>
            </a:extLst>
          </p:cNvPr>
          <p:cNvSpPr/>
          <p:nvPr/>
        </p:nvSpPr>
        <p:spPr>
          <a:xfrm>
            <a:off x="1559945" y="132166"/>
            <a:ext cx="85834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секвенциясы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next-generation sequencing (NGS)</a:t>
            </a:r>
          </a:p>
          <a:p>
            <a:pPr fontAlgn="base"/>
            <a:endParaRPr lang="ru-RU" b="1" i="0" dirty="0">
              <a:solidFill>
                <a:srgbClr val="21242C"/>
              </a:solidFill>
              <a:effectLst/>
              <a:latin typeface="Lato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3D79370-0554-4E64-A9B3-5600BDC6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95" y="631858"/>
            <a:ext cx="12079705" cy="62786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секвенциясының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секвенциясы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секвенирлеуінен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ерекшелейтін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21242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Параллельді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сиквенс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Tx/>
              <a:buChar char="•"/>
            </a:pP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Микромасштаб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микросхеманың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талдауға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Tx/>
              <a:buChar char="•"/>
            </a:pP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орындалатындықтан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altLang="ru-RU" sz="2400" dirty="0">
              <a:solidFill>
                <a:srgbClr val="2124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құны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реттілік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секвенирлеуіне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арзанырақ</a:t>
            </a:r>
            <a:endParaRPr lang="ru-RU" altLang="ru-RU" sz="2400" dirty="0">
              <a:solidFill>
                <a:srgbClr val="2124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Қадамы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50-700 нуклеотид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оқылады</a:t>
            </a:r>
            <a:r>
              <a:rPr lang="ru-RU" altLang="ru-RU" sz="2400" b="1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Tx/>
              <a:buChar char="•"/>
            </a:pPr>
            <a:endParaRPr lang="ru-RU" altLang="ru-RU" sz="2400" b="1" dirty="0">
              <a:solidFill>
                <a:srgbClr val="21242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•"/>
            </a:pP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секвенциясы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мөлшердегі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параллельді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параллелизация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микромасштабтың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ДНҚ-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секвенирлеуіне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әлдеқайда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арзанырақ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ретке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келтіруге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2001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геномын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секвенирлеудің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миллион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құраса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1245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долларды</a:t>
            </a:r>
            <a:r>
              <a:rPr lang="ru-RU" altLang="ru-RU" sz="2400" dirty="0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rgbClr val="2124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1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>
            <a:extLst>
              <a:ext uri="{FF2B5EF4-FFF2-40B4-BE49-F238E27FC236}">
                <a16:creationId xmlns:a16="http://schemas.microsoft.com/office/drawing/2014/main" id="{E0DD8AF9-1BE6-45FF-BE93-46414BCA6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"/>
          <a:stretch>
            <a:fillRect/>
          </a:stretch>
        </p:blipFill>
        <p:spPr bwMode="auto">
          <a:xfrm>
            <a:off x="442913" y="666750"/>
            <a:ext cx="11306175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Прямоугольник 4">
            <a:extLst>
              <a:ext uri="{FF2B5EF4-FFF2-40B4-BE49-F238E27FC236}">
                <a16:creationId xmlns:a16="http://schemas.microsoft.com/office/drawing/2014/main" id="{660542C9-04CC-491D-AFA4-E04296DB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296863"/>
            <a:ext cx="6672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ProximaNova"/>
              </a:rPr>
              <a:t>next-generation sequencing (NGS) әдістерін салыстыру</a:t>
            </a:r>
            <a:endParaRPr lang="ru-RU" altLang="ru-RU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>
            <a:extLst>
              <a:ext uri="{FF2B5EF4-FFF2-40B4-BE49-F238E27FC236}">
                <a16:creationId xmlns:a16="http://schemas.microsoft.com/office/drawing/2014/main" id="{788AC8A2-31FC-4539-9CBD-2ADD4E549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44" y="751006"/>
            <a:ext cx="105743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NGS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технологиялары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қадамнан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ДНҚ-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фрагменттерге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ыдырату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ультракүлгін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сәулелену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ультрадыбыс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небулизация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амплификациялау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молекулалық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кластерлердің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түзілуі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эмульсиялық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ПТР)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фрагментінің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амплификацияланған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клондарының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бірізділігін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платформасының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>
            <a:extLst>
              <a:ext uri="{FF2B5EF4-FFF2-40B4-BE49-F238E27FC236}">
                <a16:creationId xmlns:a16="http://schemas.microsoft.com/office/drawing/2014/main" id="{06233D20-E4FA-43FC-AC5E-E9FAF921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0"/>
            <a:ext cx="6345571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>
              <a:spcBef>
                <a:spcPts val="700"/>
              </a:spcBef>
              <a:buClr>
                <a:srgbClr val="000000"/>
              </a:buClr>
              <a:buSzPct val="100000"/>
              <a:buNone/>
            </a:pPr>
            <a:r>
              <a:rPr lang="kk-KZ" altLang="en-US" sz="32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Пиросиквенирлеу әдісі 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D94CDA41-DD43-4CDA-97C8-E8485E79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06" y="744538"/>
            <a:ext cx="11724147" cy="15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39775"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Синтездеу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қағидасына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Синтезделетін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тізбекке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босап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пирофосфаттардың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детекциясы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Технологияны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Нирен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шәкірті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Мұстафа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Ронаги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1996 ж.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Корольдік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Институтында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(Стокгольм)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құрастырған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7292A7-8FDD-45BE-A79B-CB7EA8764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54" t="24266" r="25672" b="38900"/>
          <a:stretch/>
        </p:blipFill>
        <p:spPr>
          <a:xfrm>
            <a:off x="2829318" y="2851789"/>
            <a:ext cx="6584122" cy="28660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B4F0CD-7F64-409F-BB85-DB1CCD4F8EC3}"/>
              </a:ext>
            </a:extLst>
          </p:cNvPr>
          <p:cNvSpPr/>
          <p:nvPr/>
        </p:nvSpPr>
        <p:spPr>
          <a:xfrm>
            <a:off x="502970" y="5717819"/>
            <a:ext cx="11480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Пиросеквенирлеу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Пиросеквенирлеу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полимераза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пирофосфатты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Пирофосфатты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каскады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есебінен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шығарумен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8" descr="ПЦР в эмульсии">
            <a:extLst>
              <a:ext uri="{FF2B5EF4-FFF2-40B4-BE49-F238E27FC236}">
                <a16:creationId xmlns:a16="http://schemas.microsoft.com/office/drawing/2014/main" id="{51B76A7C-D6DE-4052-89C2-4C55FFDFC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04"/>
          <a:stretch/>
        </p:blipFill>
        <p:spPr bwMode="auto">
          <a:xfrm>
            <a:off x="0" y="0"/>
            <a:ext cx="12192000" cy="426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1">
            <a:extLst>
              <a:ext uri="{FF2B5EF4-FFF2-40B4-BE49-F238E27FC236}">
                <a16:creationId xmlns:a16="http://schemas.microsoft.com/office/drawing/2014/main" id="{69B7AEE1-994F-425B-AC52-740CA701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084" y="4091931"/>
            <a:ext cx="1225616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b="1" dirty="0"/>
              <a:t>А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олигонуклеотидтер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адаптерлер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тігіледі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моншақтарға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енетіндей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қоспаның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тамшыларына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полимеразды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ePCR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ePCR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түзілген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фрагменттерінің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миллиондаған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көшірмелерін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ұстайтын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талшықты-оптикалық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ұңғымаға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пиросеквенирлеуге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моншақтар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0F327C-B885-40C6-9C38-A252E1FB72DE}"/>
              </a:ext>
            </a:extLst>
          </p:cNvPr>
          <p:cNvSpPr/>
          <p:nvPr/>
        </p:nvSpPr>
        <p:spPr>
          <a:xfrm>
            <a:off x="-143134" y="-164217"/>
            <a:ext cx="4842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SzPct val="100000"/>
            </a:pPr>
            <a:r>
              <a:rPr lang="kk-KZ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Пиросиквенирлеу әдісі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736F1F31-9BFA-44C4-B543-57615CA7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-12541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k-KZ" altLang="en-US" sz="4000" dirty="0">
                <a:solidFill>
                  <a:srgbClr val="000000"/>
                </a:solidFill>
                <a:ea typeface="Microsoft YaHei" panose="020B0503020204020204" pitchFamily="34" charset="-122"/>
              </a:rPr>
              <a:t>Пиросиквенирлеу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96ADB95B-EE21-4D36-A0F2-1D97FB580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612775"/>
            <a:ext cx="96948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15925" indent="-38100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7305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1713" indent="-255588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76350" indent="-233363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○"/>
            </a:pPr>
            <a:r>
              <a:rPr lang="en-US" altLang="en-US" sz="2000">
                <a:solidFill>
                  <a:srgbClr val="000000"/>
                </a:solidFill>
                <a:ea typeface="Microsoft YaHei" panose="020B0503020204020204" pitchFamily="34" charset="-122"/>
              </a:rPr>
              <a:t>3 </a:t>
            </a:r>
            <a:r>
              <a:rPr lang="kk-KZ" altLang="en-US" sz="2000">
                <a:solidFill>
                  <a:srgbClr val="000000"/>
                </a:solidFill>
                <a:ea typeface="Microsoft YaHei" panose="020B0503020204020204" pitchFamily="34" charset="-122"/>
              </a:rPr>
              <a:t>энзим</a:t>
            </a:r>
            <a:r>
              <a:rPr lang="en-US" altLang="en-US" sz="200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endParaRPr lang="kk-KZ" altLang="en-US" sz="2000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lvl="2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○"/>
            </a:pPr>
            <a:r>
              <a:rPr lang="kk-KZ" altLang="en-US" sz="2000">
                <a:solidFill>
                  <a:srgbClr val="000000"/>
                </a:solidFill>
                <a:ea typeface="Microsoft YaHei" panose="020B0503020204020204" pitchFamily="34" charset="-122"/>
              </a:rPr>
              <a:t>+ 2 субстрат (</a:t>
            </a:r>
            <a:r>
              <a:rPr lang="ru-RU" altLang="ru-RU" sz="2400">
                <a:solidFill>
                  <a:srgbClr val="000000"/>
                </a:solidFill>
                <a:ea typeface="Microsoft YaHei" panose="020B0503020204020204" pitchFamily="34" charset="-122"/>
              </a:rPr>
              <a:t>аденозин-5’-фосфосульфат және люцеферин)</a:t>
            </a:r>
          </a:p>
        </p:txBody>
      </p:sp>
      <p:pic>
        <p:nvPicPr>
          <p:cNvPr id="41988" name="Picture 2" descr="How Pyrosequencing Works">
            <a:extLst>
              <a:ext uri="{FF2B5EF4-FFF2-40B4-BE49-F238E27FC236}">
                <a16:creationId xmlns:a16="http://schemas.microsoft.com/office/drawing/2014/main" id="{325DD216-FB2D-4B27-A2E9-C592AC44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3375"/>
            <a:ext cx="829786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1">
            <a:extLst>
              <a:ext uri="{FF2B5EF4-FFF2-40B4-BE49-F238E27FC236}">
                <a16:creationId xmlns:a16="http://schemas.microsoft.com/office/drawing/2014/main" id="{060A1CD0-F6AA-4D30-A958-BA22AF22E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5162550"/>
            <a:ext cx="5092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Прямоугольник 2">
            <a:extLst>
              <a:ext uri="{FF2B5EF4-FFF2-40B4-BE49-F238E27FC236}">
                <a16:creationId xmlns:a16="http://schemas.microsoft.com/office/drawing/2014/main" id="{5CEF06FF-DFE1-44C7-94D9-91FB893AF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67250"/>
            <a:ext cx="888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○"/>
            </a:pPr>
            <a:r>
              <a:rPr lang="en-US" altLang="en-US"/>
              <a:t>+ </a:t>
            </a:r>
            <a:r>
              <a:rPr lang="kk-KZ" altLang="en-US"/>
              <a:t>апираза </a:t>
            </a:r>
            <a:r>
              <a:rPr lang="en-US" altLang="en-US"/>
              <a:t>(</a:t>
            </a:r>
            <a:r>
              <a:rPr lang="kk-KZ" altLang="en-US"/>
              <a:t>нуклеотидтерді дегдарадияға ұшыратын энзим</a:t>
            </a:r>
            <a:r>
              <a:rPr lang="en-US" altLang="en-US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>
            <a:extLst>
              <a:ext uri="{FF2B5EF4-FFF2-40B4-BE49-F238E27FC236}">
                <a16:creationId xmlns:a16="http://schemas.microsoft.com/office/drawing/2014/main" id="{792BE0C5-05D1-42BE-B59A-E698582B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k-KZ" altLang="en-US" sz="4000" dirty="0">
                <a:solidFill>
                  <a:srgbClr val="000000"/>
                </a:solidFill>
                <a:ea typeface="Microsoft YaHei" panose="020B0503020204020204" pitchFamily="34" charset="-122"/>
              </a:rPr>
              <a:t>Пиросиквенирлеу әдісі </a:t>
            </a:r>
          </a:p>
        </p:txBody>
      </p:sp>
      <p:pic>
        <p:nvPicPr>
          <p:cNvPr id="44035" name="Рисунок 1">
            <a:extLst>
              <a:ext uri="{FF2B5EF4-FFF2-40B4-BE49-F238E27FC236}">
                <a16:creationId xmlns:a16="http://schemas.microsoft.com/office/drawing/2014/main" id="{0419BC86-FEA5-4D05-AFF8-DB0B32D39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1417638"/>
            <a:ext cx="86487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>
            <a:extLst>
              <a:ext uri="{FF2B5EF4-FFF2-40B4-BE49-F238E27FC236}">
                <a16:creationId xmlns:a16="http://schemas.microsoft.com/office/drawing/2014/main" id="{77D9C916-236D-4583-A0C5-C6041A41C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31788"/>
            <a:ext cx="112998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D4677F50-CD7D-469E-AF25-2DF5BF5BF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kk-KZ" altLang="en-US" sz="3600">
                <a:solidFill>
                  <a:srgbClr val="000000"/>
                </a:solidFill>
                <a:ea typeface="Microsoft YaHei" panose="020B0503020204020204" pitchFamily="34" charset="-122"/>
              </a:rPr>
              <a:t>Пиросиквенирлеу әдісінің нәтижесінің мысалы:  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A4A1C722-C5F3-4F38-878F-CC431711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916113"/>
            <a:ext cx="70199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CD77680-7E5E-4F84-A4BD-D7448F22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1163"/>
            <a:ext cx="95011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LID4096" b="1">
                <a:latin typeface="ProximaNova"/>
              </a:rPr>
              <a:t>Ионды жартылай өткізгішті секвенирлеу</a:t>
            </a:r>
          </a:p>
        </p:txBody>
      </p:sp>
      <p:sp>
        <p:nvSpPr>
          <p:cNvPr id="48131" name="TextBox 2">
            <a:extLst>
              <a:ext uri="{FF2B5EF4-FFF2-40B4-BE49-F238E27FC236}">
                <a16:creationId xmlns:a16="http://schemas.microsoft.com/office/drawing/2014/main" id="{F46819C5-9475-46DA-AE54-73283E29B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063" y="995363"/>
            <a:ext cx="3957637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400">
                <a:solidFill>
                  <a:srgbClr val="111111"/>
                </a:solidFill>
                <a:latin typeface="Gregor"/>
              </a:rPr>
              <a:t>Ion Torrent компаниясының шығарған секвенирлеу әдісі.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LID4096" sz="2400">
              <a:solidFill>
                <a:srgbClr val="111111"/>
              </a:solidFill>
              <a:latin typeface="Gregor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400">
                <a:solidFill>
                  <a:srgbClr val="111111"/>
                </a:solidFill>
                <a:latin typeface="Gregor"/>
              </a:rPr>
              <a:t>Мұнда секвенирлеу үшін жартылай өткізгішті микрочиптер қолданылады. Қолданылу өте қарапайым және секвенирлеу негізінен реакциялық ортадағы ДНҚ-полимераза ферментінің жұмысындағы рН өзгерісіне негізделген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LID4096" sz="2400">
                <a:solidFill>
                  <a:srgbClr val="111111"/>
                </a:solidFill>
                <a:latin typeface="Gregor"/>
              </a:rPr>
              <a:t>Бір қадам-200 н</a:t>
            </a:r>
            <a:endParaRPr lang="ru-RU" altLang="LID4096" sz="2400">
              <a:solidFill>
                <a:srgbClr val="111111"/>
              </a:solidFill>
              <a:latin typeface="Gregor"/>
            </a:endParaRPr>
          </a:p>
        </p:txBody>
      </p:sp>
      <p:pic>
        <p:nvPicPr>
          <p:cNvPr id="48132" name="Рисунок 1">
            <a:extLst>
              <a:ext uri="{FF2B5EF4-FFF2-40B4-BE49-F238E27FC236}">
                <a16:creationId xmlns:a16="http://schemas.microsoft.com/office/drawing/2014/main" id="{4DA83CFF-E88A-4BFD-BD9B-82648E5B5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90588"/>
            <a:ext cx="7912100" cy="5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ption">
            <a:extLst>
              <a:ext uri="{FF2B5EF4-FFF2-40B4-BE49-F238E27FC236}">
                <a16:creationId xmlns:a16="http://schemas.microsoft.com/office/drawing/2014/main" id="{E3CD0029-A381-4847-BC9D-7CF1A55A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950913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3">
            <a:extLst>
              <a:ext uri="{FF2B5EF4-FFF2-40B4-BE49-F238E27FC236}">
                <a16:creationId xmlns:a16="http://schemas.microsoft.com/office/drawing/2014/main" id="{05EB8E20-8FDD-409D-B8EB-143A1A892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303213"/>
            <a:ext cx="11809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Бөлінген сутек иондарының мөлшері тізбекке қанша нуклеотид енгізілгенін көрсетеді</a:t>
            </a:r>
            <a:r>
              <a:rPr lang="ru-RU" altLang="ru-RU" sz="180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>
            <a:extLst>
              <a:ext uri="{FF2B5EF4-FFF2-40B4-BE49-F238E27FC236}">
                <a16:creationId xmlns:a16="http://schemas.microsoft.com/office/drawing/2014/main" id="{E3C3B34E-A403-4737-9BDA-CDD34B64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-58738"/>
            <a:ext cx="10034588" cy="661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aption">
            <a:extLst>
              <a:ext uri="{FF2B5EF4-FFF2-40B4-BE49-F238E27FC236}">
                <a16:creationId xmlns:a16="http://schemas.microsoft.com/office/drawing/2014/main" id="{1CC8A0DD-4EE7-4F8B-B21C-3D02CA24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3970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Прямоугольник 3">
            <a:extLst>
              <a:ext uri="{FF2B5EF4-FFF2-40B4-BE49-F238E27FC236}">
                <a16:creationId xmlns:a16="http://schemas.microsoft.com/office/drawing/2014/main" id="{1B8C55DE-5FEA-45BC-9FED-E34EFF795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063" y="2698750"/>
            <a:ext cx="96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altLang="ru-RU" sz="1800">
                <a:solidFill>
                  <a:srgbClr val="A55858"/>
                </a:solidFill>
                <a:latin typeface="Arial" panose="020B0604020202020204" pitchFamily="34" charset="0"/>
                <a:hlinkClick r:id="rId3" tooltip="ISFET (страница отсутствует)"/>
              </a:rPr>
              <a:t>ISFET</a:t>
            </a:r>
            <a:r>
              <a:rPr lang="en-US" altLang="ru-RU" sz="180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ru-RU" altLang="ru-RU" sz="1800"/>
          </a:p>
        </p:txBody>
      </p:sp>
      <p:sp>
        <p:nvSpPr>
          <p:cNvPr id="51204" name="Прямоугольник 4">
            <a:extLst>
              <a:ext uri="{FF2B5EF4-FFF2-40B4-BE49-F238E27FC236}">
                <a16:creationId xmlns:a16="http://schemas.microsoft.com/office/drawing/2014/main" id="{D7218424-A26A-4C63-BE50-7EA85B98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5872163"/>
            <a:ext cx="11117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Бөлінген сутек иондары құрылғының датчиктері арқылы анықталады. Бірнеше нуклеотидтердің қатар кіруі босап шығатын иондар мөлшерінің артуына және сәйкесінше сигнал қарқындылығының өсуіне әкеледі.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>
            <a:extLst>
              <a:ext uri="{FF2B5EF4-FFF2-40B4-BE49-F238E27FC236}">
                <a16:creationId xmlns:a16="http://schemas.microsoft.com/office/drawing/2014/main" id="{D80620D3-BA20-495B-A644-37F6D98E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147638"/>
            <a:ext cx="940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b="1">
                <a:latin typeface="ProximaNova"/>
              </a:rPr>
              <a:t>Бір молекулаға негізделген секвенирлеу</a:t>
            </a:r>
            <a:endParaRPr lang="ru-RU" altLang="LID4096" b="1">
              <a:solidFill>
                <a:srgbClr val="1D1D1D"/>
              </a:solidFill>
              <a:latin typeface="ProximaNova"/>
            </a:endParaRPr>
          </a:p>
        </p:txBody>
      </p:sp>
      <p:sp>
        <p:nvSpPr>
          <p:cNvPr id="52227" name="TextBox 2">
            <a:extLst>
              <a:ext uri="{FF2B5EF4-FFF2-40B4-BE49-F238E27FC236}">
                <a16:creationId xmlns:a16="http://schemas.microsoft.com/office/drawing/2014/main" id="{34BFE247-D981-4E17-B35D-DF52BF721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150" y="879475"/>
            <a:ext cx="21780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000">
                <a:solidFill>
                  <a:srgbClr val="111111"/>
                </a:solidFill>
                <a:latin typeface="Gregor"/>
              </a:rPr>
              <a:t>SMRT-секвенирлеу (single molecule real time sequencing)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2000" b="1">
                <a:solidFill>
                  <a:srgbClr val="111111"/>
                </a:solidFill>
                <a:latin typeface="Gregor"/>
              </a:rPr>
              <a:t>Pacific Biosciences </a:t>
            </a:r>
            <a:r>
              <a:rPr lang="ru-RU" altLang="LID4096" sz="2000">
                <a:solidFill>
                  <a:srgbClr val="111111"/>
                </a:solidFill>
                <a:latin typeface="Gregor"/>
              </a:rPr>
              <a:t>компаниясы ұсынған технология.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LID4096" altLang="LID4096" sz="2000"/>
          </a:p>
        </p:txBody>
      </p:sp>
      <p:pic>
        <p:nvPicPr>
          <p:cNvPr id="52228" name="Picture 7" descr="https://upload.wikimedia.org/wikipedia/ru/thumb/c/c4/Pacbio.png/1024px-Pacbio.png">
            <a:extLst>
              <a:ext uri="{FF2B5EF4-FFF2-40B4-BE49-F238E27FC236}">
                <a16:creationId xmlns:a16="http://schemas.microsoft.com/office/drawing/2014/main" id="{D36D330F-29AC-4AB7-A32C-F9E20EEF7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98488"/>
            <a:ext cx="918527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Прямоугольник 1">
            <a:extLst>
              <a:ext uri="{FF2B5EF4-FFF2-40B4-BE49-F238E27FC236}">
                <a16:creationId xmlns:a16="http://schemas.microsoft.com/office/drawing/2014/main" id="{986099FE-D78D-4DEF-B29D-42BD09570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5434013"/>
            <a:ext cx="116697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1800">
                <a:solidFill>
                  <a:srgbClr val="111111"/>
                </a:solidFill>
                <a:latin typeface="Gregor"/>
              </a:rPr>
              <a:t>Әдістің идеясы - нақты уақыт режимінде бір ДНҚ полимераза молекуласының жұмысын бақылау арқылы ДНҚ тізбегінің бірізділігін анықтау. Бұл жағдайда ДНҚ-полимераза зерттелетін ДНҚ молекуласының екінші тізбегін әр түрлі флуоресцентті белгілермен таңбаланған нуклеотидтер көмегімен синтездейді; Осы белгілерді тіркеу арқылы нақты уақытта ДНҚ-полимеразаның жаңа тізбекке қайсы нуклеотидті енгізіп жатқанын түсінуге болады.</a:t>
            </a:r>
            <a:endParaRPr lang="ru-RU" altLang="ru-RU"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>
            <a:extLst>
              <a:ext uri="{FF2B5EF4-FFF2-40B4-BE49-F238E27FC236}">
                <a16:creationId xmlns:a16="http://schemas.microsoft.com/office/drawing/2014/main" id="{1E52E336-8A87-4039-B452-7CC8EC440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1385888"/>
            <a:ext cx="4081462" cy="2482850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/>
              <a:t>Бұл принцип  ақуызды нанопоралары бар мембраналардан ДНҚ молекуласын тартып өткізуге негізделген. </a:t>
            </a:r>
            <a:r>
              <a:rPr lang="en-US" altLang="ru-RU"/>
              <a:t>USB </a:t>
            </a:r>
            <a:r>
              <a:rPr lang="ru-RU" altLang="ru-RU"/>
              <a:t>дискінің өлшеміндей  секвенатор қолданылады. Жоғары жылдамдық, өте жоғары қателік деңгейі, төмен өнімділік (әзірге!)</a:t>
            </a: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24AB1262-1AFC-4D9C-AD13-D5C522AE1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Oxford Nanopore</a:t>
            </a: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6" name="Picture 2" descr="НАНОПОР">
            <a:extLst>
              <a:ext uri="{FF2B5EF4-FFF2-40B4-BE49-F238E27FC236}">
                <a16:creationId xmlns:a16="http://schemas.microsoft.com/office/drawing/2014/main" id="{1424CEF7-EE27-46D4-AEB2-1857D329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890588"/>
            <a:ext cx="7710488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F930FD2D-D9C3-4FD1-9EF7-8AACAA95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287338"/>
            <a:ext cx="4919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FF0000"/>
                </a:solidFill>
              </a:rPr>
              <a:t>Үшінші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</a:rPr>
              <a:t>буынның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</a:rPr>
              <a:t>секвенирлеу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</a:rPr>
              <a:t>әдісі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Nanopore Sequencing Technologies">
            <a:extLst>
              <a:ext uri="{FF2B5EF4-FFF2-40B4-BE49-F238E27FC236}">
                <a16:creationId xmlns:a16="http://schemas.microsoft.com/office/drawing/2014/main" id="{970AC4B7-18F5-431C-A005-6FD3DD13F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0"/>
            <a:ext cx="1000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MinION: A complete DNA sequencer on a USB stick - ExtremeTech">
            <a:extLst>
              <a:ext uri="{FF2B5EF4-FFF2-40B4-BE49-F238E27FC236}">
                <a16:creationId xmlns:a16="http://schemas.microsoft.com/office/drawing/2014/main" id="{2E99BC52-D532-4832-9F68-217F4187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089025"/>
            <a:ext cx="4183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6" descr="Oxford Nanopore Technologies &amp; MongoDB: Powering Real-Time Genetic Analysis  with Docker, MongoDB, &amp; AWS | MongoDB">
            <a:extLst>
              <a:ext uri="{FF2B5EF4-FFF2-40B4-BE49-F238E27FC236}">
                <a16:creationId xmlns:a16="http://schemas.microsoft.com/office/drawing/2014/main" id="{477414B8-2119-4191-A16B-84A9E491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089025"/>
            <a:ext cx="44037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8" descr="smidgion hashtag on Twitter">
            <a:extLst>
              <a:ext uri="{FF2B5EF4-FFF2-40B4-BE49-F238E27FC236}">
                <a16:creationId xmlns:a16="http://schemas.microsoft.com/office/drawing/2014/main" id="{F6694F4A-87CC-4778-AC08-3D51D50C2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506788"/>
            <a:ext cx="42957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" descr="Oxford Nanopore Introduces SmidgION | Next Gen Seek">
            <a:extLst>
              <a:ext uri="{FF2B5EF4-FFF2-40B4-BE49-F238E27FC236}">
                <a16:creationId xmlns:a16="http://schemas.microsoft.com/office/drawing/2014/main" id="{E91C1E74-CF61-4A86-9D6A-83DB0F6D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05275"/>
            <a:ext cx="411321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>
            <a:extLst>
              <a:ext uri="{FF2B5EF4-FFF2-40B4-BE49-F238E27FC236}">
                <a16:creationId xmlns:a16="http://schemas.microsoft.com/office/drawing/2014/main" id="{BD02A5A1-4D6B-47F6-A2E4-1049DEF4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423863"/>
            <a:ext cx="10164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LID4096" b="1">
                <a:solidFill>
                  <a:srgbClr val="656E6E"/>
                </a:solidFill>
                <a:latin typeface="ProximaNova"/>
              </a:rPr>
              <a:t>NGS </a:t>
            </a:r>
            <a:r>
              <a:rPr lang="kk-KZ" altLang="LID4096" b="1">
                <a:solidFill>
                  <a:srgbClr val="656E6E"/>
                </a:solidFill>
                <a:latin typeface="ProximaNova"/>
              </a:rPr>
              <a:t>секвенирлеу нәтижелерін қолдану</a:t>
            </a:r>
            <a:endParaRPr lang="ru-RU" altLang="LID4096" b="1">
              <a:solidFill>
                <a:srgbClr val="656E6E"/>
              </a:solidFill>
              <a:latin typeface="ProximaNova"/>
            </a:endParaRPr>
          </a:p>
        </p:txBody>
      </p:sp>
      <p:sp>
        <p:nvSpPr>
          <p:cNvPr id="56323" name="TextBox 2">
            <a:extLst>
              <a:ext uri="{FF2B5EF4-FFF2-40B4-BE49-F238E27FC236}">
                <a16:creationId xmlns:a16="http://schemas.microsoft.com/office/drawing/2014/main" id="{0475CED3-D508-4EDB-8B3A-D89C68DD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006475"/>
            <a:ext cx="108791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LID4096" sz="2200" b="1">
                <a:solidFill>
                  <a:srgbClr val="111111"/>
                </a:solidFill>
                <a:latin typeface="Gregor"/>
              </a:rPr>
              <a:t> Толық геномды талдау </a:t>
            </a:r>
            <a:r>
              <a:rPr lang="ru-RU" altLang="LID4096" sz="2200">
                <a:solidFill>
                  <a:srgbClr val="111111"/>
                </a:solidFill>
                <a:latin typeface="Gregor"/>
              </a:rPr>
              <a:t>(оның ішінде ресеквенирлеу және </a:t>
            </a:r>
            <a:r>
              <a:rPr lang="ru-RU" altLang="LID4096" sz="2200" i="1">
                <a:solidFill>
                  <a:srgbClr val="111111"/>
                </a:solidFill>
                <a:latin typeface="Gregor"/>
              </a:rPr>
              <a:t>de novo </a:t>
            </a:r>
            <a:r>
              <a:rPr lang="ru-RU" altLang="LID4096" sz="2200">
                <a:solidFill>
                  <a:srgbClr val="111111"/>
                </a:solidFill>
                <a:latin typeface="Gregor"/>
              </a:rPr>
              <a:t>секвенирлеу).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ru-RU" altLang="LID4096" sz="2200">
              <a:solidFill>
                <a:srgbClr val="111111"/>
              </a:solidFill>
              <a:latin typeface="Gregor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LID4096" sz="2200" b="1">
                <a:solidFill>
                  <a:srgbClr val="111111"/>
                </a:solidFill>
                <a:latin typeface="Gregor"/>
              </a:rPr>
              <a:t> РНҚ молекуласын секвенирлеу (RNA-Seq),</a:t>
            </a:r>
            <a:r>
              <a:rPr lang="ru-RU" altLang="LID4096" sz="2200">
                <a:solidFill>
                  <a:srgbClr val="111111"/>
                </a:solidFill>
                <a:latin typeface="Gregor"/>
              </a:rPr>
              <a:t> гендердің экспрессиясын сапалық қана емес, сонымен бірге сандық жағынан бағалау үшін қолданылады. Сонымен бірге геннің кодтайтын және реттейтін бөліктерінің экспрессиясын жеке қарастыруға болады.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ru-RU" altLang="LID4096" sz="2200">
              <a:solidFill>
                <a:srgbClr val="111111"/>
              </a:solidFill>
              <a:latin typeface="Gregor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LID4096" sz="2200" b="1">
                <a:solidFill>
                  <a:srgbClr val="111111"/>
                </a:solidFill>
                <a:latin typeface="Gregor"/>
              </a:rPr>
              <a:t> Метагеномды секвенирлеу —</a:t>
            </a:r>
            <a:r>
              <a:rPr lang="ru-RU" altLang="LID4096" sz="2200">
                <a:solidFill>
                  <a:srgbClr val="111111"/>
                </a:solidFill>
                <a:latin typeface="Gregor"/>
              </a:rPr>
              <a:t> әртүрлі үлгілердегі микроорганизмдердің әртүрлілігін зерттеуге бағытталған. Әртүрлі ортада болатын бактерияларды бағалауға, мысалы, адам ішегінде болатын микроорганизмдерді сипаттауда және т.б. жағдайларда қолданылады.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endParaRPr lang="ru-RU" altLang="LID4096" sz="2200">
              <a:solidFill>
                <a:srgbClr val="111111"/>
              </a:solidFill>
              <a:latin typeface="Gregor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LID4096" sz="2200" b="1">
                <a:solidFill>
                  <a:srgbClr val="111111"/>
                </a:solidFill>
                <a:latin typeface="Gregor"/>
              </a:rPr>
              <a:t> Таргетті секвенирлеу (экзомды секвенирлеу, митохондрия гендерін секвенирлеу, ампликондарды секвенирлеу).</a:t>
            </a:r>
            <a:r>
              <a:rPr lang="ru-RU" altLang="LID4096" sz="2200">
                <a:solidFill>
                  <a:srgbClr val="111111"/>
                </a:solidFill>
                <a:latin typeface="Gregor"/>
              </a:rPr>
              <a:t> Зерттеушінің таңдап алған жеке гендерін секвенирлеу, немесе тек митохондрия гендерін секвенирлеу, Таргетті секвенирлеу жүргізілетін зерттеу жұмысының мақсатына байланысты тәжірибенің құнын мейлінше төмендетеді.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Секвенирование нуклеиновых кислот">
            <a:extLst>
              <a:ext uri="{FF2B5EF4-FFF2-40B4-BE49-F238E27FC236}">
                <a16:creationId xmlns:a16="http://schemas.microsoft.com/office/drawing/2014/main" id="{9B8ABB29-D544-4D85-9445-DDF7C67CF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"/>
          <a:stretch/>
        </p:blipFill>
        <p:spPr bwMode="auto">
          <a:xfrm>
            <a:off x="2403308" y="416093"/>
            <a:ext cx="7695965" cy="32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0D6799-A752-423C-9A2E-EAAC2C7FB082}"/>
              </a:ext>
            </a:extLst>
          </p:cNvPr>
          <p:cNvSpPr/>
          <p:nvPr/>
        </p:nvSpPr>
        <p:spPr>
          <a:xfrm>
            <a:off x="996615" y="3526122"/>
            <a:ext cx="101987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Нуклеин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басқаша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полинуклеотидтік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тізбегіндегі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нуклеозидтрифосфаттардың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dGTP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dCTP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dTTP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бірізділігінен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сызықтық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молекулаларының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реттік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әріптер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кіретін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аденин (А), гуанин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G),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 (С), тимин (Т),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РНҚ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урацил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U). 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3">
            <a:extLst>
              <a:ext uri="{FF2B5EF4-FFF2-40B4-BE49-F238E27FC236}">
                <a16:creationId xmlns:a16="http://schemas.microsoft.com/office/drawing/2014/main" id="{645CE4A1-A5E3-4220-8566-8BD79902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2692400"/>
            <a:ext cx="9782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3200">
                <a:hlinkClick r:id="rId2"/>
              </a:rPr>
              <a:t>https://nanoporetech.com/how-it-works</a:t>
            </a:r>
            <a:endParaRPr lang="kk-KZ" altLang="ru-RU" sz="3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k-KZ" altLang="ru-RU" sz="3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k-KZ" altLang="ru-RU" sz="3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3200">
                <a:hlinkClick r:id="rId3"/>
              </a:rPr>
              <a:t>https://nanoporetech.com/how-it-works/what-happens</a:t>
            </a:r>
            <a:endParaRPr lang="kk-KZ" altLang="ru-RU" sz="3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k-KZ" altLang="ru-RU" sz="3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k-KZ" altLang="ru-RU" sz="32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/>
          </a:p>
        </p:txBody>
      </p:sp>
      <p:sp>
        <p:nvSpPr>
          <p:cNvPr id="58371" name="TextBox 1">
            <a:extLst>
              <a:ext uri="{FF2B5EF4-FFF2-40B4-BE49-F238E27FC236}">
                <a16:creationId xmlns:a16="http://schemas.microsoft.com/office/drawing/2014/main" id="{81EA9204-9D5F-4D99-A422-FDA48F91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765175"/>
            <a:ext cx="94091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b="1">
                <a:latin typeface="ProximaNova"/>
              </a:rPr>
              <a:t>Бір молекулаға негізделген секвенирлеу технологиясы туралы видео орналастырылған сайттар</a:t>
            </a:r>
            <a:endParaRPr lang="ru-RU" altLang="LID4096" b="1">
              <a:solidFill>
                <a:srgbClr val="1D1D1D"/>
              </a:solidFill>
              <a:latin typeface="Proxima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D5003-5A5E-4A40-A08A-35461DD9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5E002-254C-4CDE-8955-2A1F8749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конформациясына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80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55B4D-2E30-4AB3-977C-365334BF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E1490-B5A8-48BB-9DFD-766E0E04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қтау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галотиптерін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Полиморфизмдерді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D9C4053E-D3EB-455A-9C62-05D95A74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9" y="544051"/>
            <a:ext cx="10929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LID4096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altLang="LID4096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</a:t>
            </a:r>
            <a:r>
              <a:rPr lang="ru-RU" altLang="LID4096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секвенирлеудің</a:t>
            </a:r>
            <a:r>
              <a:rPr lang="ru-RU" altLang="LID4096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</a:t>
            </a:r>
            <a:r>
              <a:rPr lang="kk-KZ" altLang="LID4096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</a:t>
            </a:r>
            <a:endParaRPr lang="ru-RU" altLang="LID4096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Box 1">
            <a:extLst>
              <a:ext uri="{FF2B5EF4-FFF2-40B4-BE49-F238E27FC236}">
                <a16:creationId xmlns:a16="http://schemas.microsoft.com/office/drawing/2014/main" id="{A0BB3DBE-93F0-48FA-965E-FC5BB975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36" y="2190769"/>
            <a:ext cx="10249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Сэнгер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«плюс-минус»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«терминатор»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endParaRPr lang="ru-RU" alt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8BCAC409-B5E8-4E20-BCF9-1B1832D2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15" y="3685274"/>
            <a:ext cx="102615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Секвенирлеудің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next-generation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(NGS)</a:t>
            </a: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EFCB7A2D-4CF9-4AB0-8AF7-9B78CCAD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65" y="4738724"/>
            <a:ext cx="10261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Пиросеквенирлеу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8">
            <a:extLst>
              <a:ext uri="{FF2B5EF4-FFF2-40B4-BE49-F238E27FC236}">
                <a16:creationId xmlns:a16="http://schemas.microsoft.com/office/drawing/2014/main" id="{C71FCF8A-79A5-4DE4-B189-9BFC4FC4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65" y="5307049"/>
            <a:ext cx="10261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Ионды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жартылай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endParaRPr lang="ru-RU" alt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Box 10">
            <a:extLst>
              <a:ext uri="{FF2B5EF4-FFF2-40B4-BE49-F238E27FC236}">
                <a16:creationId xmlns:a16="http://schemas.microsoft.com/office/drawing/2014/main" id="{2AD81F83-C235-4279-8379-BAF45295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03" y="5946768"/>
            <a:ext cx="10261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молекулаға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altLang="LID40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endParaRPr lang="ru-RU" alt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Прямоугольник 1">
            <a:extLst>
              <a:ext uri="{FF2B5EF4-FFF2-40B4-BE49-F238E27FC236}">
                <a16:creationId xmlns:a16="http://schemas.microsoft.com/office/drawing/2014/main" id="{C2578670-0710-4957-8023-DFF893B6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68" y="1655799"/>
            <a:ext cx="7973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Максам </a:t>
            </a:r>
            <a:r>
              <a:rPr lang="kk-KZ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Гильберт әдісі</a:t>
            </a:r>
          </a:p>
        </p:txBody>
      </p:sp>
      <p:sp>
        <p:nvSpPr>
          <p:cNvPr id="12297" name="Прямоугольник 2">
            <a:extLst>
              <a:ext uri="{FF2B5EF4-FFF2-40B4-BE49-F238E27FC236}">
                <a16:creationId xmlns:a16="http://schemas.microsoft.com/office/drawing/2014/main" id="{E76811FB-4628-47BB-8ED3-75DF762C0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36" y="3127368"/>
            <a:ext cx="8837078" cy="50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kk-KZ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DC85C-CCE4-475E-A0AB-D2EA296A954A}"/>
              </a:ext>
            </a:extLst>
          </p:cNvPr>
          <p:cNvSpPr txBox="1"/>
          <p:nvPr/>
        </p:nvSpPr>
        <p:spPr>
          <a:xfrm>
            <a:off x="1025840" y="1130141"/>
            <a:ext cx="1079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 тұрғыдан</a:t>
            </a:r>
            <a:r>
              <a:rPr lang="ru-RU" altLang="LID4096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altLang="LID4096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секвенирлеудің</a:t>
            </a:r>
            <a:r>
              <a:rPr lang="ru-RU" altLang="LID4096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LID4096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LID4096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altLang="LID4096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altLang="LID4096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altLang="LID4096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0F1D7B-6E33-4CF6-8E2D-243CABF7C37A}"/>
              </a:ext>
            </a:extLst>
          </p:cNvPr>
          <p:cNvSpPr txBox="1"/>
          <p:nvPr/>
        </p:nvSpPr>
        <p:spPr>
          <a:xfrm>
            <a:off x="1168456" y="2731168"/>
            <a:ext cx="8204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заманауи сиквенстеу машиналары Сэнгер әдісінің принциптерін қолданады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2043D-D372-474D-9744-C1CA7665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6" y="365125"/>
            <a:ext cx="10844464" cy="1325563"/>
          </a:xfrm>
        </p:spPr>
        <p:txBody>
          <a:bodyPr>
            <a:normAutofit fontScale="90000"/>
          </a:bodyPr>
          <a:lstStyle/>
          <a:p>
            <a:r>
              <a:rPr lang="kk-KZ" altLang="en-US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Максам және Гильберт әдісі: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деградация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br>
              <a:rPr lang="kk-KZ" altLang="en-US" dirty="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D7D879-55E7-446C-BA86-8EFD592CD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9916" y="1027906"/>
            <a:ext cx="2701397" cy="3373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A8226-B1EC-44B1-A2D5-C46C9B9301ED}"/>
              </a:ext>
            </a:extLst>
          </p:cNvPr>
          <p:cNvSpPr txBox="1"/>
          <p:nvPr/>
        </p:nvSpPr>
        <p:spPr>
          <a:xfrm>
            <a:off x="8783987" y="4553010"/>
            <a:ext cx="311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Уолтер Гилберт 1932-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95249F-3563-458D-B6BF-1B0996876820}"/>
              </a:ext>
            </a:extLst>
          </p:cNvPr>
          <p:cNvSpPr/>
          <p:nvPr/>
        </p:nvSpPr>
        <p:spPr>
          <a:xfrm>
            <a:off x="509336" y="1690688"/>
            <a:ext cx="72630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А.Максам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В.Гилберт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таңбаланған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секвенирлеу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32Р фосфор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препараты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аздаған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7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262FD41-0DFA-4D40-8067-3FF6C3753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27088"/>
            <a:ext cx="5332412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DA5EE27-FB45-4F15-86EF-FD34099F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33675"/>
            <a:ext cx="512762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906D40-53D8-4DAA-A007-4931E3A3D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163888"/>
            <a:ext cx="1076325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0B8F10D-B868-4B8D-9846-4D7C60F3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348038"/>
            <a:ext cx="717550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B9FB18E7-6C82-4528-BE63-DA7DC2FA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1470025"/>
            <a:ext cx="522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1128C28-74A1-45FF-97FA-3EAAD4D9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549400"/>
            <a:ext cx="3429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DMS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22BE2709-FB33-41BC-9BC0-789D5EB00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2635250"/>
            <a:ext cx="282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7B98F007-4236-4F98-89A9-93CE117C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2679700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B41D32C6-BDBD-4F0C-9194-B23CA91E7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2817813"/>
            <a:ext cx="2825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371E9419-B2C6-432D-AAD1-CB4033CCB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3063875"/>
            <a:ext cx="282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FAFF6DB3-0426-4984-ADDC-2069FD9F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3108325"/>
            <a:ext cx="130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673C172A-9349-426B-8742-083F035A2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3248025"/>
            <a:ext cx="282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46B560FD-5D12-41A6-A72A-8F36BDAD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292475"/>
            <a:ext cx="130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375" name="AutoShape 15">
            <a:extLst>
              <a:ext uri="{FF2B5EF4-FFF2-40B4-BE49-F238E27FC236}">
                <a16:creationId xmlns:a16="http://schemas.microsoft.com/office/drawing/2014/main" id="{0B1B4112-FD0D-4379-BB95-B2D878DA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635250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8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8"/>
                </a:lnTo>
                <a:lnTo>
                  <a:pt x="193" y="142"/>
                </a:lnTo>
                <a:lnTo>
                  <a:pt x="157" y="111"/>
                </a:lnTo>
                <a:lnTo>
                  <a:pt x="189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6" name="Group 16">
            <a:extLst>
              <a:ext uri="{FF2B5EF4-FFF2-40B4-BE49-F238E27FC236}">
                <a16:creationId xmlns:a16="http://schemas.microsoft.com/office/drawing/2014/main" id="{59C1ABEE-BAD5-4041-A673-64B677AFD9C3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2819400"/>
            <a:ext cx="565150" cy="242888"/>
            <a:chOff x="1029" y="1776"/>
            <a:chExt cx="356" cy="153"/>
          </a:xfrm>
        </p:grpSpPr>
        <p:sp>
          <p:nvSpPr>
            <p:cNvPr id="15487" name="Rectangle 17">
              <a:extLst>
                <a:ext uri="{FF2B5EF4-FFF2-40B4-BE49-F238E27FC236}">
                  <a16:creationId xmlns:a16="http://schemas.microsoft.com/office/drawing/2014/main" id="{3212AC48-D10B-4691-BEEA-044C0752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1838"/>
              <a:ext cx="192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488" name="Rectangle 18">
              <a:extLst>
                <a:ext uri="{FF2B5EF4-FFF2-40B4-BE49-F238E27FC236}">
                  <a16:creationId xmlns:a16="http://schemas.microsoft.com/office/drawing/2014/main" id="{67B7DD8F-CBCC-43CC-9BF9-547584E65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" y="1803"/>
              <a:ext cx="8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G</a:t>
              </a:r>
            </a:p>
          </p:txBody>
        </p:sp>
        <p:sp>
          <p:nvSpPr>
            <p:cNvPr id="15489" name="AutoShape 19">
              <a:extLst>
                <a:ext uri="{FF2B5EF4-FFF2-40B4-BE49-F238E27FC236}">
                  <a16:creationId xmlns:a16="http://schemas.microsoft.com/office/drawing/2014/main" id="{51EDB435-ECA7-4AD5-8199-8532FCC0B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" y="1776"/>
              <a:ext cx="95" cy="113"/>
            </a:xfrm>
            <a:custGeom>
              <a:avLst/>
              <a:gdLst>
                <a:gd name="T0" fmla="*/ 1 w 193"/>
                <a:gd name="T1" fmla="*/ 0 h 232"/>
                <a:gd name="T2" fmla="*/ 1 w 193"/>
                <a:gd name="T3" fmla="*/ 0 h 232"/>
                <a:gd name="T4" fmla="*/ 1 w 193"/>
                <a:gd name="T5" fmla="*/ 1 h 232"/>
                <a:gd name="T6" fmla="*/ 0 w 193"/>
                <a:gd name="T7" fmla="*/ 0 h 232"/>
                <a:gd name="T8" fmla="*/ 0 w 193"/>
                <a:gd name="T9" fmla="*/ 1 h 232"/>
                <a:gd name="T10" fmla="*/ 0 w 193"/>
                <a:gd name="T11" fmla="*/ 1 h 232"/>
                <a:gd name="T12" fmla="*/ 0 w 193"/>
                <a:gd name="T13" fmla="*/ 1 h 232"/>
                <a:gd name="T14" fmla="*/ 0 w 193"/>
                <a:gd name="T15" fmla="*/ 2 h 232"/>
                <a:gd name="T16" fmla="*/ 0 w 193"/>
                <a:gd name="T17" fmla="*/ 2 h 232"/>
                <a:gd name="T18" fmla="*/ 0 w 193"/>
                <a:gd name="T19" fmla="*/ 2 h 232"/>
                <a:gd name="T20" fmla="*/ 1 w 193"/>
                <a:gd name="T21" fmla="*/ 2 h 232"/>
                <a:gd name="T22" fmla="*/ 1 w 193"/>
                <a:gd name="T23" fmla="*/ 3 h 232"/>
                <a:gd name="T24" fmla="*/ 1 w 193"/>
                <a:gd name="T25" fmla="*/ 2 h 232"/>
                <a:gd name="T26" fmla="*/ 1 w 193"/>
                <a:gd name="T27" fmla="*/ 3 h 232"/>
                <a:gd name="T28" fmla="*/ 1 w 193"/>
                <a:gd name="T29" fmla="*/ 2 h 232"/>
                <a:gd name="T30" fmla="*/ 2 w 193"/>
                <a:gd name="T31" fmla="*/ 2 h 232"/>
                <a:gd name="T32" fmla="*/ 2 w 193"/>
                <a:gd name="T33" fmla="*/ 2 h 232"/>
                <a:gd name="T34" fmla="*/ 2 w 193"/>
                <a:gd name="T35" fmla="*/ 2 h 232"/>
                <a:gd name="T36" fmla="*/ 2 w 193"/>
                <a:gd name="T37" fmla="*/ 1 h 232"/>
                <a:gd name="T38" fmla="*/ 2 w 193"/>
                <a:gd name="T39" fmla="*/ 1 h 232"/>
                <a:gd name="T40" fmla="*/ 2 w 193"/>
                <a:gd name="T41" fmla="*/ 1 h 232"/>
                <a:gd name="T42" fmla="*/ 2 w 193"/>
                <a:gd name="T43" fmla="*/ 0 h 232"/>
                <a:gd name="T44" fmla="*/ 1 w 193"/>
                <a:gd name="T45" fmla="*/ 0 h 232"/>
                <a:gd name="T46" fmla="*/ 1 w 193"/>
                <a:gd name="T47" fmla="*/ 0 h 232"/>
                <a:gd name="T48" fmla="*/ 1 w 193"/>
                <a:gd name="T49" fmla="*/ 0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3"/>
                <a:gd name="T76" fmla="*/ 0 h 232"/>
                <a:gd name="T77" fmla="*/ 193 w 193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3" h="232">
                  <a:moveTo>
                    <a:pt x="97" y="63"/>
                  </a:moveTo>
                  <a:lnTo>
                    <a:pt x="75" y="25"/>
                  </a:lnTo>
                  <a:lnTo>
                    <a:pt x="65" y="67"/>
                  </a:lnTo>
                  <a:lnTo>
                    <a:pt x="3" y="25"/>
                  </a:lnTo>
                  <a:lnTo>
                    <a:pt x="41" y="82"/>
                  </a:lnTo>
                  <a:lnTo>
                    <a:pt x="0" y="92"/>
                  </a:lnTo>
                  <a:lnTo>
                    <a:pt x="33" y="127"/>
                  </a:lnTo>
                  <a:lnTo>
                    <a:pt x="1" y="156"/>
                  </a:lnTo>
                  <a:lnTo>
                    <a:pt x="51" y="150"/>
                  </a:lnTo>
                  <a:lnTo>
                    <a:pt x="42" y="189"/>
                  </a:lnTo>
                  <a:lnTo>
                    <a:pt x="69" y="168"/>
                  </a:lnTo>
                  <a:lnTo>
                    <a:pt x="75" y="232"/>
                  </a:lnTo>
                  <a:lnTo>
                    <a:pt x="95" y="159"/>
                  </a:lnTo>
                  <a:lnTo>
                    <a:pt x="118" y="212"/>
                  </a:lnTo>
                  <a:lnTo>
                    <a:pt x="126" y="154"/>
                  </a:lnTo>
                  <a:lnTo>
                    <a:pt x="162" y="194"/>
                  </a:lnTo>
                  <a:lnTo>
                    <a:pt x="151" y="138"/>
                  </a:lnTo>
                  <a:lnTo>
                    <a:pt x="193" y="143"/>
                  </a:lnTo>
                  <a:lnTo>
                    <a:pt x="157" y="112"/>
                  </a:lnTo>
                  <a:lnTo>
                    <a:pt x="189" y="87"/>
                  </a:lnTo>
                  <a:lnTo>
                    <a:pt x="149" y="79"/>
                  </a:lnTo>
                  <a:lnTo>
                    <a:pt x="164" y="48"/>
                  </a:lnTo>
                  <a:lnTo>
                    <a:pt x="126" y="58"/>
                  </a:lnTo>
                  <a:lnTo>
                    <a:pt x="129" y="0"/>
                  </a:lnTo>
                  <a:lnTo>
                    <a:pt x="97" y="63"/>
                  </a:lnTo>
                  <a:close/>
                </a:path>
              </a:pathLst>
            </a:custGeom>
            <a:solidFill>
              <a:srgbClr val="00CC99"/>
            </a:solidFill>
            <a:ln w="792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77" name="AutoShape 20">
            <a:extLst>
              <a:ext uri="{FF2B5EF4-FFF2-40B4-BE49-F238E27FC236}">
                <a16:creationId xmlns:a16="http://schemas.microsoft.com/office/drawing/2014/main" id="{BDE35353-DB0D-41B6-8694-881113654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063875"/>
            <a:ext cx="153988" cy="185738"/>
          </a:xfrm>
          <a:custGeom>
            <a:avLst/>
            <a:gdLst>
              <a:gd name="T0" fmla="*/ 2147483646 w 193"/>
              <a:gd name="T1" fmla="*/ 2147483646 h 233"/>
              <a:gd name="T2" fmla="*/ 2147483646 w 193"/>
              <a:gd name="T3" fmla="*/ 2147483646 h 233"/>
              <a:gd name="T4" fmla="*/ 2147483646 w 193"/>
              <a:gd name="T5" fmla="*/ 2147483646 h 233"/>
              <a:gd name="T6" fmla="*/ 2147483646 w 193"/>
              <a:gd name="T7" fmla="*/ 2147483646 h 233"/>
              <a:gd name="T8" fmla="*/ 2147483646 w 193"/>
              <a:gd name="T9" fmla="*/ 2147483646 h 233"/>
              <a:gd name="T10" fmla="*/ 0 w 193"/>
              <a:gd name="T11" fmla="*/ 2147483646 h 233"/>
              <a:gd name="T12" fmla="*/ 2147483646 w 193"/>
              <a:gd name="T13" fmla="*/ 2147483646 h 233"/>
              <a:gd name="T14" fmla="*/ 2147483646 w 193"/>
              <a:gd name="T15" fmla="*/ 2147483646 h 233"/>
              <a:gd name="T16" fmla="*/ 2147483646 w 193"/>
              <a:gd name="T17" fmla="*/ 2147483646 h 233"/>
              <a:gd name="T18" fmla="*/ 2147483646 w 193"/>
              <a:gd name="T19" fmla="*/ 2147483646 h 233"/>
              <a:gd name="T20" fmla="*/ 2147483646 w 193"/>
              <a:gd name="T21" fmla="*/ 2147483646 h 233"/>
              <a:gd name="T22" fmla="*/ 2147483646 w 193"/>
              <a:gd name="T23" fmla="*/ 2147483646 h 233"/>
              <a:gd name="T24" fmla="*/ 2147483646 w 193"/>
              <a:gd name="T25" fmla="*/ 2147483646 h 233"/>
              <a:gd name="T26" fmla="*/ 2147483646 w 193"/>
              <a:gd name="T27" fmla="*/ 2147483646 h 233"/>
              <a:gd name="T28" fmla="*/ 2147483646 w 193"/>
              <a:gd name="T29" fmla="*/ 2147483646 h 233"/>
              <a:gd name="T30" fmla="*/ 2147483646 w 193"/>
              <a:gd name="T31" fmla="*/ 2147483646 h 233"/>
              <a:gd name="T32" fmla="*/ 2147483646 w 193"/>
              <a:gd name="T33" fmla="*/ 2147483646 h 233"/>
              <a:gd name="T34" fmla="*/ 2147483646 w 193"/>
              <a:gd name="T35" fmla="*/ 2147483646 h 233"/>
              <a:gd name="T36" fmla="*/ 2147483646 w 193"/>
              <a:gd name="T37" fmla="*/ 2147483646 h 233"/>
              <a:gd name="T38" fmla="*/ 2147483646 w 193"/>
              <a:gd name="T39" fmla="*/ 2147483646 h 233"/>
              <a:gd name="T40" fmla="*/ 2147483646 w 193"/>
              <a:gd name="T41" fmla="*/ 2147483646 h 233"/>
              <a:gd name="T42" fmla="*/ 2147483646 w 193"/>
              <a:gd name="T43" fmla="*/ 2147483646 h 233"/>
              <a:gd name="T44" fmla="*/ 2147483646 w 193"/>
              <a:gd name="T45" fmla="*/ 2147483646 h 233"/>
              <a:gd name="T46" fmla="*/ 2147483646 w 193"/>
              <a:gd name="T47" fmla="*/ 0 h 233"/>
              <a:gd name="T48" fmla="*/ 2147483646 w 193"/>
              <a:gd name="T49" fmla="*/ 2147483646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3"/>
              <a:gd name="T77" fmla="*/ 193 w 193"/>
              <a:gd name="T78" fmla="*/ 233 h 2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3">
                <a:moveTo>
                  <a:pt x="97" y="62"/>
                </a:moveTo>
                <a:lnTo>
                  <a:pt x="75" y="24"/>
                </a:lnTo>
                <a:lnTo>
                  <a:pt x="65" y="69"/>
                </a:lnTo>
                <a:lnTo>
                  <a:pt x="3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1" y="157"/>
                </a:lnTo>
                <a:lnTo>
                  <a:pt x="51" y="151"/>
                </a:lnTo>
                <a:lnTo>
                  <a:pt x="42" y="190"/>
                </a:lnTo>
                <a:lnTo>
                  <a:pt x="69" y="169"/>
                </a:lnTo>
                <a:lnTo>
                  <a:pt x="75" y="233"/>
                </a:lnTo>
                <a:lnTo>
                  <a:pt x="95" y="161"/>
                </a:lnTo>
                <a:lnTo>
                  <a:pt x="118" y="213"/>
                </a:lnTo>
                <a:lnTo>
                  <a:pt x="126" y="156"/>
                </a:lnTo>
                <a:lnTo>
                  <a:pt x="162" y="195"/>
                </a:lnTo>
                <a:lnTo>
                  <a:pt x="151" y="139"/>
                </a:lnTo>
                <a:lnTo>
                  <a:pt x="193" y="143"/>
                </a:lnTo>
                <a:lnTo>
                  <a:pt x="157" y="113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AutoShape 21">
            <a:extLst>
              <a:ext uri="{FF2B5EF4-FFF2-40B4-BE49-F238E27FC236}">
                <a16:creationId xmlns:a16="http://schemas.microsoft.com/office/drawing/2014/main" id="{A4F9514D-AB65-41B5-98CC-1629967AB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309938"/>
            <a:ext cx="153988" cy="184150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Rectangle 22">
            <a:extLst>
              <a:ext uri="{FF2B5EF4-FFF2-40B4-BE49-F238E27FC236}">
                <a16:creationId xmlns:a16="http://schemas.microsoft.com/office/drawing/2014/main" id="{E7308FF3-C5AC-43A6-9E95-AF36E884C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2733675"/>
            <a:ext cx="512762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0" name="Rectangle 23">
            <a:extLst>
              <a:ext uri="{FF2B5EF4-FFF2-40B4-BE49-F238E27FC236}">
                <a16:creationId xmlns:a16="http://schemas.microsoft.com/office/drawing/2014/main" id="{1B1BEFDA-A218-4EB3-A723-C42B6F40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2917825"/>
            <a:ext cx="153988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1" name="Rectangle 24">
            <a:extLst>
              <a:ext uri="{FF2B5EF4-FFF2-40B4-BE49-F238E27FC236}">
                <a16:creationId xmlns:a16="http://schemas.microsoft.com/office/drawing/2014/main" id="{F9C75A3D-B7BE-4F6E-820B-140AEA94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3163888"/>
            <a:ext cx="922338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2" name="Rectangle 25">
            <a:extLst>
              <a:ext uri="{FF2B5EF4-FFF2-40B4-BE49-F238E27FC236}">
                <a16:creationId xmlns:a16="http://schemas.microsoft.com/office/drawing/2014/main" id="{D93E148B-B123-4534-8575-7BC291D5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3348038"/>
            <a:ext cx="719138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3" name="Rectangle 26">
            <a:extLst>
              <a:ext uri="{FF2B5EF4-FFF2-40B4-BE49-F238E27FC236}">
                <a16:creationId xmlns:a16="http://schemas.microsoft.com/office/drawing/2014/main" id="{113E9005-C0D1-4044-9ADE-77BAB4A2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1530350"/>
            <a:ext cx="3746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4" name="Rectangle 27">
            <a:extLst>
              <a:ext uri="{FF2B5EF4-FFF2-40B4-BE49-F238E27FC236}">
                <a16:creationId xmlns:a16="http://schemas.microsoft.com/office/drawing/2014/main" id="{4DF13350-AC83-4776-9FD6-C921A6773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1549400"/>
            <a:ext cx="1952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FA</a:t>
            </a:r>
          </a:p>
        </p:txBody>
      </p:sp>
      <p:sp>
        <p:nvSpPr>
          <p:cNvPr id="15385" name="Rectangle 28">
            <a:extLst>
              <a:ext uri="{FF2B5EF4-FFF2-40B4-BE49-F238E27FC236}">
                <a16:creationId xmlns:a16="http://schemas.microsoft.com/office/drawing/2014/main" id="{F6B6CD21-1FD1-42EB-97B1-FD9CB524A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2635250"/>
            <a:ext cx="282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6" name="Rectangle 29">
            <a:extLst>
              <a:ext uri="{FF2B5EF4-FFF2-40B4-BE49-F238E27FC236}">
                <a16:creationId xmlns:a16="http://schemas.microsoft.com/office/drawing/2014/main" id="{A92DAE2B-8AC7-4627-B1E1-7C88B4D1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679700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387" name="Rectangle 30">
            <a:extLst>
              <a:ext uri="{FF2B5EF4-FFF2-40B4-BE49-F238E27FC236}">
                <a16:creationId xmlns:a16="http://schemas.microsoft.com/office/drawing/2014/main" id="{03E58516-5BB5-435F-9382-D01DF5F55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817813"/>
            <a:ext cx="2222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88" name="Rectangle 31">
            <a:extLst>
              <a:ext uri="{FF2B5EF4-FFF2-40B4-BE49-F238E27FC236}">
                <a16:creationId xmlns:a16="http://schemas.microsoft.com/office/drawing/2014/main" id="{BED4FB55-7C21-46AD-BA17-AAFC15F51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2862263"/>
            <a:ext cx="120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</a:t>
            </a:r>
          </a:p>
        </p:txBody>
      </p:sp>
      <p:sp>
        <p:nvSpPr>
          <p:cNvPr id="15389" name="Rectangle 32">
            <a:extLst>
              <a:ext uri="{FF2B5EF4-FFF2-40B4-BE49-F238E27FC236}">
                <a16:creationId xmlns:a16="http://schemas.microsoft.com/office/drawing/2014/main" id="{2DE17A11-0759-4E20-AEDF-8FBC0616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063875"/>
            <a:ext cx="273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90" name="Rectangle 33">
            <a:extLst>
              <a:ext uri="{FF2B5EF4-FFF2-40B4-BE49-F238E27FC236}">
                <a16:creationId xmlns:a16="http://schemas.microsoft.com/office/drawing/2014/main" id="{9EB51F22-347F-4E2F-A36A-6CB55EA87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438" y="3108325"/>
            <a:ext cx="1301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391" name="Rectangle 34">
            <a:extLst>
              <a:ext uri="{FF2B5EF4-FFF2-40B4-BE49-F238E27FC236}">
                <a16:creationId xmlns:a16="http://schemas.microsoft.com/office/drawing/2014/main" id="{70781688-D04B-4D15-87CC-03F7DC99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3216275"/>
            <a:ext cx="282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92" name="Rectangle 35">
            <a:extLst>
              <a:ext uri="{FF2B5EF4-FFF2-40B4-BE49-F238E27FC236}">
                <a16:creationId xmlns:a16="http://schemas.microsoft.com/office/drawing/2014/main" id="{D8F1601A-FD2F-4728-B27F-581C730E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3292475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393" name="AutoShape 36">
            <a:extLst>
              <a:ext uri="{FF2B5EF4-FFF2-40B4-BE49-F238E27FC236}">
                <a16:creationId xmlns:a16="http://schemas.microsoft.com/office/drawing/2014/main" id="{DDFE941E-3622-4EA4-88BA-DD0A7D7A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635250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8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8"/>
                </a:lnTo>
                <a:lnTo>
                  <a:pt x="193" y="142"/>
                </a:lnTo>
                <a:lnTo>
                  <a:pt x="157" y="111"/>
                </a:lnTo>
                <a:lnTo>
                  <a:pt x="189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4" name="AutoShape 37">
            <a:extLst>
              <a:ext uri="{FF2B5EF4-FFF2-40B4-BE49-F238E27FC236}">
                <a16:creationId xmlns:a16="http://schemas.microsoft.com/office/drawing/2014/main" id="{218D4A43-CFEF-426E-B8B2-0DD1E002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819400"/>
            <a:ext cx="153988" cy="182563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AutoShape 38">
            <a:extLst>
              <a:ext uri="{FF2B5EF4-FFF2-40B4-BE49-F238E27FC236}">
                <a16:creationId xmlns:a16="http://schemas.microsoft.com/office/drawing/2014/main" id="{DC44455B-84C9-49C7-B064-79C712DF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063875"/>
            <a:ext cx="153988" cy="185738"/>
          </a:xfrm>
          <a:custGeom>
            <a:avLst/>
            <a:gdLst>
              <a:gd name="T0" fmla="*/ 2147483646 w 193"/>
              <a:gd name="T1" fmla="*/ 2147483646 h 233"/>
              <a:gd name="T2" fmla="*/ 2147483646 w 193"/>
              <a:gd name="T3" fmla="*/ 2147483646 h 233"/>
              <a:gd name="T4" fmla="*/ 2147483646 w 193"/>
              <a:gd name="T5" fmla="*/ 2147483646 h 233"/>
              <a:gd name="T6" fmla="*/ 2147483646 w 193"/>
              <a:gd name="T7" fmla="*/ 2147483646 h 233"/>
              <a:gd name="T8" fmla="*/ 2147483646 w 193"/>
              <a:gd name="T9" fmla="*/ 2147483646 h 233"/>
              <a:gd name="T10" fmla="*/ 0 w 193"/>
              <a:gd name="T11" fmla="*/ 2147483646 h 233"/>
              <a:gd name="T12" fmla="*/ 2147483646 w 193"/>
              <a:gd name="T13" fmla="*/ 2147483646 h 233"/>
              <a:gd name="T14" fmla="*/ 2147483646 w 193"/>
              <a:gd name="T15" fmla="*/ 2147483646 h 233"/>
              <a:gd name="T16" fmla="*/ 2147483646 w 193"/>
              <a:gd name="T17" fmla="*/ 2147483646 h 233"/>
              <a:gd name="T18" fmla="*/ 2147483646 w 193"/>
              <a:gd name="T19" fmla="*/ 2147483646 h 233"/>
              <a:gd name="T20" fmla="*/ 2147483646 w 193"/>
              <a:gd name="T21" fmla="*/ 2147483646 h 233"/>
              <a:gd name="T22" fmla="*/ 2147483646 w 193"/>
              <a:gd name="T23" fmla="*/ 2147483646 h 233"/>
              <a:gd name="T24" fmla="*/ 2147483646 w 193"/>
              <a:gd name="T25" fmla="*/ 2147483646 h 233"/>
              <a:gd name="T26" fmla="*/ 2147483646 w 193"/>
              <a:gd name="T27" fmla="*/ 2147483646 h 233"/>
              <a:gd name="T28" fmla="*/ 2147483646 w 193"/>
              <a:gd name="T29" fmla="*/ 2147483646 h 233"/>
              <a:gd name="T30" fmla="*/ 2147483646 w 193"/>
              <a:gd name="T31" fmla="*/ 2147483646 h 233"/>
              <a:gd name="T32" fmla="*/ 2147483646 w 193"/>
              <a:gd name="T33" fmla="*/ 2147483646 h 233"/>
              <a:gd name="T34" fmla="*/ 2147483646 w 193"/>
              <a:gd name="T35" fmla="*/ 2147483646 h 233"/>
              <a:gd name="T36" fmla="*/ 2147483646 w 193"/>
              <a:gd name="T37" fmla="*/ 2147483646 h 233"/>
              <a:gd name="T38" fmla="*/ 2147483646 w 193"/>
              <a:gd name="T39" fmla="*/ 2147483646 h 233"/>
              <a:gd name="T40" fmla="*/ 2147483646 w 193"/>
              <a:gd name="T41" fmla="*/ 2147483646 h 233"/>
              <a:gd name="T42" fmla="*/ 2147483646 w 193"/>
              <a:gd name="T43" fmla="*/ 2147483646 h 233"/>
              <a:gd name="T44" fmla="*/ 2147483646 w 193"/>
              <a:gd name="T45" fmla="*/ 2147483646 h 233"/>
              <a:gd name="T46" fmla="*/ 2147483646 w 193"/>
              <a:gd name="T47" fmla="*/ 0 h 233"/>
              <a:gd name="T48" fmla="*/ 2147483646 w 193"/>
              <a:gd name="T49" fmla="*/ 2147483646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3"/>
              <a:gd name="T77" fmla="*/ 193 w 193"/>
              <a:gd name="T78" fmla="*/ 233 h 2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3">
                <a:moveTo>
                  <a:pt x="97" y="62"/>
                </a:moveTo>
                <a:lnTo>
                  <a:pt x="75" y="24"/>
                </a:lnTo>
                <a:lnTo>
                  <a:pt x="65" y="69"/>
                </a:lnTo>
                <a:lnTo>
                  <a:pt x="3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1" y="157"/>
                </a:lnTo>
                <a:lnTo>
                  <a:pt x="51" y="151"/>
                </a:lnTo>
                <a:lnTo>
                  <a:pt x="42" y="190"/>
                </a:lnTo>
                <a:lnTo>
                  <a:pt x="69" y="169"/>
                </a:lnTo>
                <a:lnTo>
                  <a:pt x="75" y="233"/>
                </a:lnTo>
                <a:lnTo>
                  <a:pt x="95" y="161"/>
                </a:lnTo>
                <a:lnTo>
                  <a:pt x="118" y="213"/>
                </a:lnTo>
                <a:lnTo>
                  <a:pt x="126" y="156"/>
                </a:lnTo>
                <a:lnTo>
                  <a:pt x="162" y="195"/>
                </a:lnTo>
                <a:lnTo>
                  <a:pt x="151" y="139"/>
                </a:lnTo>
                <a:lnTo>
                  <a:pt x="193" y="143"/>
                </a:lnTo>
                <a:lnTo>
                  <a:pt x="157" y="113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6" name="AutoShape 39">
            <a:extLst>
              <a:ext uri="{FF2B5EF4-FFF2-40B4-BE49-F238E27FC236}">
                <a16:creationId xmlns:a16="http://schemas.microsoft.com/office/drawing/2014/main" id="{E9AC9818-511F-41B3-80CF-04409DF7F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309938"/>
            <a:ext cx="153988" cy="184150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59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7" name="Rectangle 40">
            <a:extLst>
              <a:ext uri="{FF2B5EF4-FFF2-40B4-BE49-F238E27FC236}">
                <a16:creationId xmlns:a16="http://schemas.microsoft.com/office/drawing/2014/main" id="{51E47C98-C834-4B39-B04C-B0BEE59A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3654425"/>
            <a:ext cx="411162" cy="460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98" name="AutoShape 41">
            <a:extLst>
              <a:ext uri="{FF2B5EF4-FFF2-40B4-BE49-F238E27FC236}">
                <a16:creationId xmlns:a16="http://schemas.microsoft.com/office/drawing/2014/main" id="{E0D27D25-CFEC-40E8-80AB-47DDCEBB9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3838575"/>
            <a:ext cx="307975" cy="47625"/>
          </a:xfrm>
          <a:custGeom>
            <a:avLst/>
            <a:gdLst>
              <a:gd name="T0" fmla="*/ 0 w 388"/>
              <a:gd name="T1" fmla="*/ 0 h 61"/>
              <a:gd name="T2" fmla="*/ 0 w 388"/>
              <a:gd name="T3" fmla="*/ 2147483646 h 61"/>
              <a:gd name="T4" fmla="*/ 2147483646 w 388"/>
              <a:gd name="T5" fmla="*/ 2147483646 h 61"/>
              <a:gd name="T6" fmla="*/ 2147483646 w 388"/>
              <a:gd name="T7" fmla="*/ 2147483646 h 61"/>
              <a:gd name="T8" fmla="*/ 0 w 38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61"/>
              <a:gd name="T17" fmla="*/ 388 w 388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61">
                <a:moveTo>
                  <a:pt x="0" y="0"/>
                </a:moveTo>
                <a:lnTo>
                  <a:pt x="0" y="59"/>
                </a:lnTo>
                <a:lnTo>
                  <a:pt x="388" y="61"/>
                </a:lnTo>
                <a:lnTo>
                  <a:pt x="38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99" name="Rectangle 42">
            <a:extLst>
              <a:ext uri="{FF2B5EF4-FFF2-40B4-BE49-F238E27FC236}">
                <a16:creationId xmlns:a16="http://schemas.microsoft.com/office/drawing/2014/main" id="{6D14A005-8712-4290-A1DF-781D4812F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4267200"/>
            <a:ext cx="615950" cy="460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00" name="Rectangle 43">
            <a:extLst>
              <a:ext uri="{FF2B5EF4-FFF2-40B4-BE49-F238E27FC236}">
                <a16:creationId xmlns:a16="http://schemas.microsoft.com/office/drawing/2014/main" id="{2CA0257F-AED8-45E4-8BFB-DAE13786F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475" y="3554413"/>
            <a:ext cx="2222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01" name="Rectangle 44">
            <a:extLst>
              <a:ext uri="{FF2B5EF4-FFF2-40B4-BE49-F238E27FC236}">
                <a16:creationId xmlns:a16="http://schemas.microsoft.com/office/drawing/2014/main" id="{A90F4003-3C83-47FB-ACBC-7EB8143D2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5" y="3600450"/>
            <a:ext cx="120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</a:t>
            </a:r>
          </a:p>
        </p:txBody>
      </p:sp>
      <p:sp>
        <p:nvSpPr>
          <p:cNvPr id="15402" name="Rectangle 45">
            <a:extLst>
              <a:ext uri="{FF2B5EF4-FFF2-40B4-BE49-F238E27FC236}">
                <a16:creationId xmlns:a16="http://schemas.microsoft.com/office/drawing/2014/main" id="{3E04F172-8720-4B18-81FD-CE1FE6817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463" y="3738563"/>
            <a:ext cx="2825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03" name="Rectangle 46">
            <a:extLst>
              <a:ext uri="{FF2B5EF4-FFF2-40B4-BE49-F238E27FC236}">
                <a16:creationId xmlns:a16="http://schemas.microsoft.com/office/drawing/2014/main" id="{2ACDCCBB-9BE2-4B1B-936C-76F77C41E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075" y="3784600"/>
            <a:ext cx="128588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G</a:t>
            </a:r>
          </a:p>
        </p:txBody>
      </p:sp>
      <p:sp>
        <p:nvSpPr>
          <p:cNvPr id="15404" name="Rectangle 47">
            <a:extLst>
              <a:ext uri="{FF2B5EF4-FFF2-40B4-BE49-F238E27FC236}">
                <a16:creationId xmlns:a16="http://schemas.microsoft.com/office/drawing/2014/main" id="{AF1336BF-5F56-4F48-B35E-4514C9EB1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400" y="3983038"/>
            <a:ext cx="2825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05" name="Rectangle 48">
            <a:extLst>
              <a:ext uri="{FF2B5EF4-FFF2-40B4-BE49-F238E27FC236}">
                <a16:creationId xmlns:a16="http://schemas.microsoft.com/office/drawing/2014/main" id="{F6014D84-749A-4AEB-AA68-7810AA526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4165600"/>
            <a:ext cx="271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06" name="Rectangle 49">
            <a:extLst>
              <a:ext uri="{FF2B5EF4-FFF2-40B4-BE49-F238E27FC236}">
                <a16:creationId xmlns:a16="http://schemas.microsoft.com/office/drawing/2014/main" id="{DBC1E755-D1F3-4CEF-BF34-75C99C32D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3" y="4211638"/>
            <a:ext cx="120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</a:t>
            </a:r>
          </a:p>
        </p:txBody>
      </p:sp>
      <p:sp>
        <p:nvSpPr>
          <p:cNvPr id="15407" name="AutoShape 50">
            <a:extLst>
              <a:ext uri="{FF2B5EF4-FFF2-40B4-BE49-F238E27FC236}">
                <a16:creationId xmlns:a16="http://schemas.microsoft.com/office/drawing/2014/main" id="{0A3DD082-0D3A-4FC6-A28B-7FF0CC2EA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554413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5"/>
                </a:lnTo>
                <a:lnTo>
                  <a:pt x="65" y="67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9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08" name="AutoShape 51">
            <a:extLst>
              <a:ext uri="{FF2B5EF4-FFF2-40B4-BE49-F238E27FC236}">
                <a16:creationId xmlns:a16="http://schemas.microsoft.com/office/drawing/2014/main" id="{EF21DE82-87A9-4671-94AD-D051DF4EB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738563"/>
            <a:ext cx="153988" cy="184150"/>
          </a:xfrm>
          <a:custGeom>
            <a:avLst/>
            <a:gdLst>
              <a:gd name="T0" fmla="*/ 2147483646 w 193"/>
              <a:gd name="T1" fmla="*/ 2147483646 h 232"/>
              <a:gd name="T2" fmla="*/ 2147483646 w 193"/>
              <a:gd name="T3" fmla="*/ 2147483646 h 232"/>
              <a:gd name="T4" fmla="*/ 2147483646 w 193"/>
              <a:gd name="T5" fmla="*/ 2147483646 h 232"/>
              <a:gd name="T6" fmla="*/ 2147483646 w 193"/>
              <a:gd name="T7" fmla="*/ 2147483646 h 232"/>
              <a:gd name="T8" fmla="*/ 2147483646 w 193"/>
              <a:gd name="T9" fmla="*/ 2147483646 h 232"/>
              <a:gd name="T10" fmla="*/ 0 w 193"/>
              <a:gd name="T11" fmla="*/ 2147483646 h 232"/>
              <a:gd name="T12" fmla="*/ 2147483646 w 193"/>
              <a:gd name="T13" fmla="*/ 2147483646 h 232"/>
              <a:gd name="T14" fmla="*/ 2147483646 w 193"/>
              <a:gd name="T15" fmla="*/ 2147483646 h 232"/>
              <a:gd name="T16" fmla="*/ 2147483646 w 193"/>
              <a:gd name="T17" fmla="*/ 2147483646 h 232"/>
              <a:gd name="T18" fmla="*/ 2147483646 w 193"/>
              <a:gd name="T19" fmla="*/ 2147483646 h 232"/>
              <a:gd name="T20" fmla="*/ 2147483646 w 193"/>
              <a:gd name="T21" fmla="*/ 2147483646 h 232"/>
              <a:gd name="T22" fmla="*/ 2147483646 w 193"/>
              <a:gd name="T23" fmla="*/ 2147483646 h 232"/>
              <a:gd name="T24" fmla="*/ 2147483646 w 193"/>
              <a:gd name="T25" fmla="*/ 2147483646 h 232"/>
              <a:gd name="T26" fmla="*/ 2147483646 w 193"/>
              <a:gd name="T27" fmla="*/ 2147483646 h 232"/>
              <a:gd name="T28" fmla="*/ 2147483646 w 193"/>
              <a:gd name="T29" fmla="*/ 2147483646 h 232"/>
              <a:gd name="T30" fmla="*/ 2147483646 w 193"/>
              <a:gd name="T31" fmla="*/ 2147483646 h 232"/>
              <a:gd name="T32" fmla="*/ 2147483646 w 193"/>
              <a:gd name="T33" fmla="*/ 2147483646 h 232"/>
              <a:gd name="T34" fmla="*/ 2147483646 w 193"/>
              <a:gd name="T35" fmla="*/ 2147483646 h 232"/>
              <a:gd name="T36" fmla="*/ 2147483646 w 193"/>
              <a:gd name="T37" fmla="*/ 2147483646 h 232"/>
              <a:gd name="T38" fmla="*/ 2147483646 w 193"/>
              <a:gd name="T39" fmla="*/ 2147483646 h 232"/>
              <a:gd name="T40" fmla="*/ 2147483646 w 193"/>
              <a:gd name="T41" fmla="*/ 2147483646 h 232"/>
              <a:gd name="T42" fmla="*/ 2147483646 w 193"/>
              <a:gd name="T43" fmla="*/ 2147483646 h 232"/>
              <a:gd name="T44" fmla="*/ 2147483646 w 193"/>
              <a:gd name="T45" fmla="*/ 2147483646 h 232"/>
              <a:gd name="T46" fmla="*/ 2147483646 w 193"/>
              <a:gd name="T47" fmla="*/ 0 h 232"/>
              <a:gd name="T48" fmla="*/ 2147483646 w 193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2"/>
              <a:gd name="T77" fmla="*/ 193 w 193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2">
                <a:moveTo>
                  <a:pt x="97" y="63"/>
                </a:moveTo>
                <a:lnTo>
                  <a:pt x="75" y="25"/>
                </a:lnTo>
                <a:lnTo>
                  <a:pt x="65" y="68"/>
                </a:lnTo>
                <a:lnTo>
                  <a:pt x="3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1" y="156"/>
                </a:lnTo>
                <a:lnTo>
                  <a:pt x="51" y="150"/>
                </a:lnTo>
                <a:lnTo>
                  <a:pt x="42" y="189"/>
                </a:lnTo>
                <a:lnTo>
                  <a:pt x="69" y="168"/>
                </a:lnTo>
                <a:lnTo>
                  <a:pt x="75" y="232"/>
                </a:lnTo>
                <a:lnTo>
                  <a:pt x="95" y="160"/>
                </a:lnTo>
                <a:lnTo>
                  <a:pt x="118" y="212"/>
                </a:lnTo>
                <a:lnTo>
                  <a:pt x="126" y="155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2"/>
                </a:lnTo>
                <a:lnTo>
                  <a:pt x="189" y="87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409" name="Group 52">
            <a:extLst>
              <a:ext uri="{FF2B5EF4-FFF2-40B4-BE49-F238E27FC236}">
                <a16:creationId xmlns:a16="http://schemas.microsoft.com/office/drawing/2014/main" id="{FB795517-5FD0-4CDD-8EAF-1026BC4D9B55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3984625"/>
            <a:ext cx="1325563" cy="242888"/>
            <a:chOff x="1933" y="2510"/>
            <a:chExt cx="835" cy="153"/>
          </a:xfrm>
        </p:grpSpPr>
        <p:sp>
          <p:nvSpPr>
            <p:cNvPr id="15484" name="AutoShape 53">
              <a:extLst>
                <a:ext uri="{FF2B5EF4-FFF2-40B4-BE49-F238E27FC236}">
                  <a16:creationId xmlns:a16="http://schemas.microsoft.com/office/drawing/2014/main" id="{8B560A9A-E26A-4C9D-9ACB-6362294EE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2572"/>
              <a:ext cx="675" cy="28"/>
            </a:xfrm>
            <a:custGeom>
              <a:avLst/>
              <a:gdLst>
                <a:gd name="T0" fmla="*/ 0 w 1357"/>
                <a:gd name="T1" fmla="*/ 0 h 61"/>
                <a:gd name="T2" fmla="*/ 0 w 1357"/>
                <a:gd name="T3" fmla="*/ 0 h 61"/>
                <a:gd name="T4" fmla="*/ 20 w 1357"/>
                <a:gd name="T5" fmla="*/ 0 h 61"/>
                <a:gd name="T6" fmla="*/ 20 w 1357"/>
                <a:gd name="T7" fmla="*/ 0 h 61"/>
                <a:gd name="T8" fmla="*/ 0 w 1357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7"/>
                <a:gd name="T16" fmla="*/ 0 h 61"/>
                <a:gd name="T17" fmla="*/ 1357 w 1357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7" h="61">
                  <a:moveTo>
                    <a:pt x="0" y="0"/>
                  </a:moveTo>
                  <a:lnTo>
                    <a:pt x="0" y="59"/>
                  </a:lnTo>
                  <a:lnTo>
                    <a:pt x="1357" y="61"/>
                  </a:lnTo>
                  <a:lnTo>
                    <a:pt x="135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85" name="Rectangle 54">
              <a:extLst>
                <a:ext uri="{FF2B5EF4-FFF2-40B4-BE49-F238E27FC236}">
                  <a16:creationId xmlns:a16="http://schemas.microsoft.com/office/drawing/2014/main" id="{6DD69597-9A9A-4672-A7D7-9A5CE71CE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" y="2537"/>
              <a:ext cx="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300" b="1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</a:t>
              </a:r>
            </a:p>
          </p:txBody>
        </p:sp>
        <p:sp>
          <p:nvSpPr>
            <p:cNvPr id="15486" name="AutoShape 55">
              <a:extLst>
                <a:ext uri="{FF2B5EF4-FFF2-40B4-BE49-F238E27FC236}">
                  <a16:creationId xmlns:a16="http://schemas.microsoft.com/office/drawing/2014/main" id="{AF7E42D4-F01F-4A5D-98B9-B5E2BAF52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2510"/>
              <a:ext cx="95" cy="113"/>
            </a:xfrm>
            <a:custGeom>
              <a:avLst/>
              <a:gdLst>
                <a:gd name="T0" fmla="*/ 1 w 193"/>
                <a:gd name="T1" fmla="*/ 0 h 232"/>
                <a:gd name="T2" fmla="*/ 1 w 193"/>
                <a:gd name="T3" fmla="*/ 0 h 232"/>
                <a:gd name="T4" fmla="*/ 1 w 193"/>
                <a:gd name="T5" fmla="*/ 1 h 232"/>
                <a:gd name="T6" fmla="*/ 0 w 193"/>
                <a:gd name="T7" fmla="*/ 0 h 232"/>
                <a:gd name="T8" fmla="*/ 0 w 193"/>
                <a:gd name="T9" fmla="*/ 1 h 232"/>
                <a:gd name="T10" fmla="*/ 0 w 193"/>
                <a:gd name="T11" fmla="*/ 1 h 232"/>
                <a:gd name="T12" fmla="*/ 0 w 193"/>
                <a:gd name="T13" fmla="*/ 1 h 232"/>
                <a:gd name="T14" fmla="*/ 0 w 193"/>
                <a:gd name="T15" fmla="*/ 2 h 232"/>
                <a:gd name="T16" fmla="*/ 0 w 193"/>
                <a:gd name="T17" fmla="*/ 2 h 232"/>
                <a:gd name="T18" fmla="*/ 0 w 193"/>
                <a:gd name="T19" fmla="*/ 2 h 232"/>
                <a:gd name="T20" fmla="*/ 1 w 193"/>
                <a:gd name="T21" fmla="*/ 2 h 232"/>
                <a:gd name="T22" fmla="*/ 1 w 193"/>
                <a:gd name="T23" fmla="*/ 3 h 232"/>
                <a:gd name="T24" fmla="*/ 1 w 193"/>
                <a:gd name="T25" fmla="*/ 2 h 232"/>
                <a:gd name="T26" fmla="*/ 1 w 193"/>
                <a:gd name="T27" fmla="*/ 3 h 232"/>
                <a:gd name="T28" fmla="*/ 1 w 193"/>
                <a:gd name="T29" fmla="*/ 2 h 232"/>
                <a:gd name="T30" fmla="*/ 2 w 193"/>
                <a:gd name="T31" fmla="*/ 2 h 232"/>
                <a:gd name="T32" fmla="*/ 2 w 193"/>
                <a:gd name="T33" fmla="*/ 2 h 232"/>
                <a:gd name="T34" fmla="*/ 2 w 193"/>
                <a:gd name="T35" fmla="*/ 2 h 232"/>
                <a:gd name="T36" fmla="*/ 2 w 193"/>
                <a:gd name="T37" fmla="*/ 1 h 232"/>
                <a:gd name="T38" fmla="*/ 2 w 193"/>
                <a:gd name="T39" fmla="*/ 1 h 232"/>
                <a:gd name="T40" fmla="*/ 2 w 193"/>
                <a:gd name="T41" fmla="*/ 1 h 232"/>
                <a:gd name="T42" fmla="*/ 2 w 193"/>
                <a:gd name="T43" fmla="*/ 0 h 232"/>
                <a:gd name="T44" fmla="*/ 1 w 193"/>
                <a:gd name="T45" fmla="*/ 0 h 232"/>
                <a:gd name="T46" fmla="*/ 1 w 193"/>
                <a:gd name="T47" fmla="*/ 0 h 232"/>
                <a:gd name="T48" fmla="*/ 1 w 193"/>
                <a:gd name="T49" fmla="*/ 0 h 2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3"/>
                <a:gd name="T76" fmla="*/ 0 h 232"/>
                <a:gd name="T77" fmla="*/ 193 w 193"/>
                <a:gd name="T78" fmla="*/ 232 h 2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3" h="232">
                  <a:moveTo>
                    <a:pt x="97" y="62"/>
                  </a:moveTo>
                  <a:lnTo>
                    <a:pt x="75" y="25"/>
                  </a:lnTo>
                  <a:lnTo>
                    <a:pt x="65" y="67"/>
                  </a:lnTo>
                  <a:lnTo>
                    <a:pt x="3" y="25"/>
                  </a:lnTo>
                  <a:lnTo>
                    <a:pt x="41" y="82"/>
                  </a:lnTo>
                  <a:lnTo>
                    <a:pt x="0" y="92"/>
                  </a:lnTo>
                  <a:lnTo>
                    <a:pt x="33" y="127"/>
                  </a:lnTo>
                  <a:lnTo>
                    <a:pt x="1" y="156"/>
                  </a:lnTo>
                  <a:lnTo>
                    <a:pt x="51" y="150"/>
                  </a:lnTo>
                  <a:lnTo>
                    <a:pt x="42" y="189"/>
                  </a:lnTo>
                  <a:lnTo>
                    <a:pt x="69" y="168"/>
                  </a:lnTo>
                  <a:lnTo>
                    <a:pt x="75" y="232"/>
                  </a:lnTo>
                  <a:lnTo>
                    <a:pt x="95" y="159"/>
                  </a:lnTo>
                  <a:lnTo>
                    <a:pt x="118" y="212"/>
                  </a:lnTo>
                  <a:lnTo>
                    <a:pt x="126" y="154"/>
                  </a:lnTo>
                  <a:lnTo>
                    <a:pt x="162" y="194"/>
                  </a:lnTo>
                  <a:lnTo>
                    <a:pt x="151" y="138"/>
                  </a:lnTo>
                  <a:lnTo>
                    <a:pt x="193" y="143"/>
                  </a:lnTo>
                  <a:lnTo>
                    <a:pt x="157" y="112"/>
                  </a:lnTo>
                  <a:lnTo>
                    <a:pt x="189" y="87"/>
                  </a:lnTo>
                  <a:lnTo>
                    <a:pt x="149" y="79"/>
                  </a:lnTo>
                  <a:lnTo>
                    <a:pt x="164" y="48"/>
                  </a:lnTo>
                  <a:lnTo>
                    <a:pt x="126" y="58"/>
                  </a:lnTo>
                  <a:lnTo>
                    <a:pt x="129" y="0"/>
                  </a:lnTo>
                  <a:lnTo>
                    <a:pt x="97" y="62"/>
                  </a:lnTo>
                  <a:close/>
                </a:path>
              </a:pathLst>
            </a:custGeom>
            <a:solidFill>
              <a:srgbClr val="00CC99"/>
            </a:solidFill>
            <a:ln w="792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10" name="AutoShape 56">
            <a:extLst>
              <a:ext uri="{FF2B5EF4-FFF2-40B4-BE49-F238E27FC236}">
                <a16:creationId xmlns:a16="http://schemas.microsoft.com/office/drawing/2014/main" id="{A62343D0-2571-430A-8BA8-9BBA1570D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229100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7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1" y="156"/>
                </a:lnTo>
                <a:lnTo>
                  <a:pt x="51" y="149"/>
                </a:lnTo>
                <a:lnTo>
                  <a:pt x="42" y="189"/>
                </a:lnTo>
                <a:lnTo>
                  <a:pt x="69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9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11" name="Rectangle 57">
            <a:extLst>
              <a:ext uri="{FF2B5EF4-FFF2-40B4-BE49-F238E27FC236}">
                <a16:creationId xmlns:a16="http://schemas.microsoft.com/office/drawing/2014/main" id="{895FFEF0-1446-452C-9525-A68B54B1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2733675"/>
            <a:ext cx="360362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12" name="Rectangle 58">
            <a:extLst>
              <a:ext uri="{FF2B5EF4-FFF2-40B4-BE49-F238E27FC236}">
                <a16:creationId xmlns:a16="http://schemas.microsoft.com/office/drawing/2014/main" id="{DF858085-E95A-4C24-8AC1-24CE7E0B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2917825"/>
            <a:ext cx="871538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13" name="Rectangle 59">
            <a:extLst>
              <a:ext uri="{FF2B5EF4-FFF2-40B4-BE49-F238E27FC236}">
                <a16:creationId xmlns:a16="http://schemas.microsoft.com/office/drawing/2014/main" id="{6AB262FB-1A7C-4B31-BA0B-3B1B3A355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163888"/>
            <a:ext cx="922338" cy="47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14" name="Rectangle 60">
            <a:extLst>
              <a:ext uri="{FF2B5EF4-FFF2-40B4-BE49-F238E27FC236}">
                <a16:creationId xmlns:a16="http://schemas.microsoft.com/office/drawing/2014/main" id="{90FBDA7D-1AFB-4092-B6C7-C44828F8C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3348038"/>
            <a:ext cx="565150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15" name="Rectangle 61">
            <a:extLst>
              <a:ext uri="{FF2B5EF4-FFF2-40B4-BE49-F238E27FC236}">
                <a16:creationId xmlns:a16="http://schemas.microsoft.com/office/drawing/2014/main" id="{3A50FDE7-FCB2-4598-B702-A7775814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1592263"/>
            <a:ext cx="273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16" name="Rectangle 62">
            <a:extLst>
              <a:ext uri="{FF2B5EF4-FFF2-40B4-BE49-F238E27FC236}">
                <a16:creationId xmlns:a16="http://schemas.microsoft.com/office/drawing/2014/main" id="{518EBB74-2BDB-4248-AB39-8833FE66E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1549400"/>
            <a:ext cx="1111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</a:t>
            </a:r>
          </a:p>
        </p:txBody>
      </p:sp>
      <p:sp>
        <p:nvSpPr>
          <p:cNvPr id="15417" name="Rectangle 63">
            <a:extLst>
              <a:ext uri="{FF2B5EF4-FFF2-40B4-BE49-F238E27FC236}">
                <a16:creationId xmlns:a16="http://schemas.microsoft.com/office/drawing/2014/main" id="{9DA0F7DF-B802-4076-9F5F-23E3D770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2635250"/>
            <a:ext cx="273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18" name="Rectangle 64">
            <a:extLst>
              <a:ext uri="{FF2B5EF4-FFF2-40B4-BE49-F238E27FC236}">
                <a16:creationId xmlns:a16="http://schemas.microsoft.com/office/drawing/2014/main" id="{163FCCC9-6E06-42F5-AD71-4A275F82F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2679700"/>
            <a:ext cx="1190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19" name="Rectangle 65">
            <a:extLst>
              <a:ext uri="{FF2B5EF4-FFF2-40B4-BE49-F238E27FC236}">
                <a16:creationId xmlns:a16="http://schemas.microsoft.com/office/drawing/2014/main" id="{22273F0C-DA22-43D4-BBD6-FF1E62124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538" y="2817813"/>
            <a:ext cx="2222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20" name="Rectangle 66">
            <a:extLst>
              <a:ext uri="{FF2B5EF4-FFF2-40B4-BE49-F238E27FC236}">
                <a16:creationId xmlns:a16="http://schemas.microsoft.com/office/drawing/2014/main" id="{9E8EB980-2EFC-4C15-A72A-7639647E1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2862263"/>
            <a:ext cx="1016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</a:t>
            </a:r>
          </a:p>
        </p:txBody>
      </p:sp>
      <p:sp>
        <p:nvSpPr>
          <p:cNvPr id="15421" name="Rectangle 67">
            <a:extLst>
              <a:ext uri="{FF2B5EF4-FFF2-40B4-BE49-F238E27FC236}">
                <a16:creationId xmlns:a16="http://schemas.microsoft.com/office/drawing/2014/main" id="{64A8CE76-6C3C-4F6B-879F-69A55098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3063875"/>
            <a:ext cx="2555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22" name="Rectangle 68">
            <a:extLst>
              <a:ext uri="{FF2B5EF4-FFF2-40B4-BE49-F238E27FC236}">
                <a16:creationId xmlns:a16="http://schemas.microsoft.com/office/drawing/2014/main" id="{BCBFA4CD-9088-4160-A00F-37C7D7C6C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08325"/>
            <a:ext cx="101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</a:t>
            </a:r>
          </a:p>
        </p:txBody>
      </p:sp>
      <p:sp>
        <p:nvSpPr>
          <p:cNvPr id="15423" name="Rectangle 69">
            <a:extLst>
              <a:ext uri="{FF2B5EF4-FFF2-40B4-BE49-F238E27FC236}">
                <a16:creationId xmlns:a16="http://schemas.microsoft.com/office/drawing/2014/main" id="{6615ADBD-2A70-404F-B0B9-2B42A1E8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249613"/>
            <a:ext cx="222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24" name="Rectangle 70">
            <a:extLst>
              <a:ext uri="{FF2B5EF4-FFF2-40B4-BE49-F238E27FC236}">
                <a16:creationId xmlns:a16="http://schemas.microsoft.com/office/drawing/2014/main" id="{1C5FE147-D584-4AA9-AAE9-E6E184CC0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3294063"/>
            <a:ext cx="120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25" name="AutoShape 71">
            <a:extLst>
              <a:ext uri="{FF2B5EF4-FFF2-40B4-BE49-F238E27FC236}">
                <a16:creationId xmlns:a16="http://schemas.microsoft.com/office/drawing/2014/main" id="{05BEDAE3-5C60-44E3-B631-29E2C1FC3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635250"/>
            <a:ext cx="153988" cy="184150"/>
          </a:xfrm>
          <a:custGeom>
            <a:avLst/>
            <a:gdLst>
              <a:gd name="T0" fmla="*/ 2147483646 w 194"/>
              <a:gd name="T1" fmla="*/ 2147483646 h 231"/>
              <a:gd name="T2" fmla="*/ 2147483646 w 194"/>
              <a:gd name="T3" fmla="*/ 2147483646 h 231"/>
              <a:gd name="T4" fmla="*/ 2147483646 w 194"/>
              <a:gd name="T5" fmla="*/ 2147483646 h 231"/>
              <a:gd name="T6" fmla="*/ 2147483646 w 194"/>
              <a:gd name="T7" fmla="*/ 2147483646 h 231"/>
              <a:gd name="T8" fmla="*/ 2147483646 w 194"/>
              <a:gd name="T9" fmla="*/ 2147483646 h 231"/>
              <a:gd name="T10" fmla="*/ 0 w 194"/>
              <a:gd name="T11" fmla="*/ 2147483646 h 231"/>
              <a:gd name="T12" fmla="*/ 2147483646 w 194"/>
              <a:gd name="T13" fmla="*/ 2147483646 h 231"/>
              <a:gd name="T14" fmla="*/ 2147483646 w 194"/>
              <a:gd name="T15" fmla="*/ 2147483646 h 231"/>
              <a:gd name="T16" fmla="*/ 2147483646 w 194"/>
              <a:gd name="T17" fmla="*/ 2147483646 h 231"/>
              <a:gd name="T18" fmla="*/ 2147483646 w 194"/>
              <a:gd name="T19" fmla="*/ 2147483646 h 231"/>
              <a:gd name="T20" fmla="*/ 2147483646 w 194"/>
              <a:gd name="T21" fmla="*/ 2147483646 h 231"/>
              <a:gd name="T22" fmla="*/ 2147483646 w 194"/>
              <a:gd name="T23" fmla="*/ 2147483646 h 231"/>
              <a:gd name="T24" fmla="*/ 2147483646 w 194"/>
              <a:gd name="T25" fmla="*/ 2147483646 h 231"/>
              <a:gd name="T26" fmla="*/ 2147483646 w 194"/>
              <a:gd name="T27" fmla="*/ 2147483646 h 231"/>
              <a:gd name="T28" fmla="*/ 2147483646 w 194"/>
              <a:gd name="T29" fmla="*/ 2147483646 h 231"/>
              <a:gd name="T30" fmla="*/ 2147483646 w 194"/>
              <a:gd name="T31" fmla="*/ 2147483646 h 231"/>
              <a:gd name="T32" fmla="*/ 2147483646 w 194"/>
              <a:gd name="T33" fmla="*/ 2147483646 h 231"/>
              <a:gd name="T34" fmla="*/ 2147483646 w 194"/>
              <a:gd name="T35" fmla="*/ 2147483646 h 231"/>
              <a:gd name="T36" fmla="*/ 2147483646 w 194"/>
              <a:gd name="T37" fmla="*/ 2147483646 h 231"/>
              <a:gd name="T38" fmla="*/ 2147483646 w 194"/>
              <a:gd name="T39" fmla="*/ 2147483646 h 231"/>
              <a:gd name="T40" fmla="*/ 2147483646 w 194"/>
              <a:gd name="T41" fmla="*/ 2147483646 h 231"/>
              <a:gd name="T42" fmla="*/ 2147483646 w 194"/>
              <a:gd name="T43" fmla="*/ 2147483646 h 231"/>
              <a:gd name="T44" fmla="*/ 2147483646 w 194"/>
              <a:gd name="T45" fmla="*/ 2147483646 h 231"/>
              <a:gd name="T46" fmla="*/ 2147483646 w 194"/>
              <a:gd name="T47" fmla="*/ 0 h 231"/>
              <a:gd name="T48" fmla="*/ 2147483646 w 194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1"/>
              <a:gd name="T77" fmla="*/ 194 w 194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1">
                <a:moveTo>
                  <a:pt x="97" y="62"/>
                </a:moveTo>
                <a:lnTo>
                  <a:pt x="76" y="24"/>
                </a:lnTo>
                <a:lnTo>
                  <a:pt x="66" y="67"/>
                </a:lnTo>
                <a:lnTo>
                  <a:pt x="4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8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1"/>
                </a:lnTo>
                <a:lnTo>
                  <a:pt x="127" y="154"/>
                </a:lnTo>
                <a:lnTo>
                  <a:pt x="163" y="193"/>
                </a:lnTo>
                <a:lnTo>
                  <a:pt x="151" y="138"/>
                </a:lnTo>
                <a:lnTo>
                  <a:pt x="194" y="142"/>
                </a:lnTo>
                <a:lnTo>
                  <a:pt x="158" y="111"/>
                </a:lnTo>
                <a:lnTo>
                  <a:pt x="189" y="87"/>
                </a:lnTo>
                <a:lnTo>
                  <a:pt x="150" y="78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26" name="AutoShape 72">
            <a:extLst>
              <a:ext uri="{FF2B5EF4-FFF2-40B4-BE49-F238E27FC236}">
                <a16:creationId xmlns:a16="http://schemas.microsoft.com/office/drawing/2014/main" id="{B567A568-E140-4845-825D-8051C7B1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819400"/>
            <a:ext cx="153988" cy="182563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27" name="AutoShape 73">
            <a:extLst>
              <a:ext uri="{FF2B5EF4-FFF2-40B4-BE49-F238E27FC236}">
                <a16:creationId xmlns:a16="http://schemas.microsoft.com/office/drawing/2014/main" id="{9B6B98FD-C450-4F22-84DC-E5E5DA60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063875"/>
            <a:ext cx="153988" cy="185738"/>
          </a:xfrm>
          <a:custGeom>
            <a:avLst/>
            <a:gdLst>
              <a:gd name="T0" fmla="*/ 2147483646 w 194"/>
              <a:gd name="T1" fmla="*/ 2147483646 h 233"/>
              <a:gd name="T2" fmla="*/ 2147483646 w 194"/>
              <a:gd name="T3" fmla="*/ 2147483646 h 233"/>
              <a:gd name="T4" fmla="*/ 2147483646 w 194"/>
              <a:gd name="T5" fmla="*/ 2147483646 h 233"/>
              <a:gd name="T6" fmla="*/ 2147483646 w 194"/>
              <a:gd name="T7" fmla="*/ 2147483646 h 233"/>
              <a:gd name="T8" fmla="*/ 2147483646 w 194"/>
              <a:gd name="T9" fmla="*/ 2147483646 h 233"/>
              <a:gd name="T10" fmla="*/ 0 w 194"/>
              <a:gd name="T11" fmla="*/ 2147483646 h 233"/>
              <a:gd name="T12" fmla="*/ 2147483646 w 194"/>
              <a:gd name="T13" fmla="*/ 2147483646 h 233"/>
              <a:gd name="T14" fmla="*/ 2147483646 w 194"/>
              <a:gd name="T15" fmla="*/ 2147483646 h 233"/>
              <a:gd name="T16" fmla="*/ 2147483646 w 194"/>
              <a:gd name="T17" fmla="*/ 2147483646 h 233"/>
              <a:gd name="T18" fmla="*/ 2147483646 w 194"/>
              <a:gd name="T19" fmla="*/ 2147483646 h 233"/>
              <a:gd name="T20" fmla="*/ 2147483646 w 194"/>
              <a:gd name="T21" fmla="*/ 2147483646 h 233"/>
              <a:gd name="T22" fmla="*/ 2147483646 w 194"/>
              <a:gd name="T23" fmla="*/ 2147483646 h 233"/>
              <a:gd name="T24" fmla="*/ 2147483646 w 194"/>
              <a:gd name="T25" fmla="*/ 2147483646 h 233"/>
              <a:gd name="T26" fmla="*/ 2147483646 w 194"/>
              <a:gd name="T27" fmla="*/ 2147483646 h 233"/>
              <a:gd name="T28" fmla="*/ 2147483646 w 194"/>
              <a:gd name="T29" fmla="*/ 2147483646 h 233"/>
              <a:gd name="T30" fmla="*/ 2147483646 w 194"/>
              <a:gd name="T31" fmla="*/ 2147483646 h 233"/>
              <a:gd name="T32" fmla="*/ 2147483646 w 194"/>
              <a:gd name="T33" fmla="*/ 2147483646 h 233"/>
              <a:gd name="T34" fmla="*/ 2147483646 w 194"/>
              <a:gd name="T35" fmla="*/ 2147483646 h 233"/>
              <a:gd name="T36" fmla="*/ 2147483646 w 194"/>
              <a:gd name="T37" fmla="*/ 2147483646 h 233"/>
              <a:gd name="T38" fmla="*/ 2147483646 w 194"/>
              <a:gd name="T39" fmla="*/ 2147483646 h 233"/>
              <a:gd name="T40" fmla="*/ 2147483646 w 194"/>
              <a:gd name="T41" fmla="*/ 2147483646 h 233"/>
              <a:gd name="T42" fmla="*/ 2147483646 w 194"/>
              <a:gd name="T43" fmla="*/ 2147483646 h 233"/>
              <a:gd name="T44" fmla="*/ 2147483646 w 194"/>
              <a:gd name="T45" fmla="*/ 2147483646 h 233"/>
              <a:gd name="T46" fmla="*/ 2147483646 w 194"/>
              <a:gd name="T47" fmla="*/ 0 h 233"/>
              <a:gd name="T48" fmla="*/ 2147483646 w 194"/>
              <a:gd name="T49" fmla="*/ 2147483646 h 2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3"/>
              <a:gd name="T77" fmla="*/ 194 w 194"/>
              <a:gd name="T78" fmla="*/ 233 h 2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3">
                <a:moveTo>
                  <a:pt x="97" y="62"/>
                </a:moveTo>
                <a:lnTo>
                  <a:pt x="76" y="24"/>
                </a:lnTo>
                <a:lnTo>
                  <a:pt x="66" y="69"/>
                </a:lnTo>
                <a:lnTo>
                  <a:pt x="4" y="24"/>
                </a:lnTo>
                <a:lnTo>
                  <a:pt x="41" y="82"/>
                </a:lnTo>
                <a:lnTo>
                  <a:pt x="0" y="93"/>
                </a:lnTo>
                <a:lnTo>
                  <a:pt x="33" y="126"/>
                </a:lnTo>
                <a:lnTo>
                  <a:pt x="2" y="157"/>
                </a:lnTo>
                <a:lnTo>
                  <a:pt x="51" y="151"/>
                </a:lnTo>
                <a:lnTo>
                  <a:pt x="43" y="190"/>
                </a:lnTo>
                <a:lnTo>
                  <a:pt x="69" y="169"/>
                </a:lnTo>
                <a:lnTo>
                  <a:pt x="76" y="233"/>
                </a:lnTo>
                <a:lnTo>
                  <a:pt x="96" y="161"/>
                </a:lnTo>
                <a:lnTo>
                  <a:pt x="118" y="213"/>
                </a:lnTo>
                <a:lnTo>
                  <a:pt x="127" y="156"/>
                </a:lnTo>
                <a:lnTo>
                  <a:pt x="163" y="195"/>
                </a:lnTo>
                <a:lnTo>
                  <a:pt x="151" y="139"/>
                </a:lnTo>
                <a:lnTo>
                  <a:pt x="194" y="143"/>
                </a:lnTo>
                <a:lnTo>
                  <a:pt x="158" y="113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28" name="AutoShape 74">
            <a:extLst>
              <a:ext uri="{FF2B5EF4-FFF2-40B4-BE49-F238E27FC236}">
                <a16:creationId xmlns:a16="http://schemas.microsoft.com/office/drawing/2014/main" id="{327C81FF-EEDA-4098-A2B2-70E11102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309938"/>
            <a:ext cx="153988" cy="184150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5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29" name="Rectangle 75">
            <a:extLst>
              <a:ext uri="{FF2B5EF4-FFF2-40B4-BE49-F238E27FC236}">
                <a16:creationId xmlns:a16="http://schemas.microsoft.com/office/drawing/2014/main" id="{E8EC7B4F-8970-4F9A-9B50-ECD094E23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654425"/>
            <a:ext cx="411162" cy="460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30" name="AutoShape 76">
            <a:extLst>
              <a:ext uri="{FF2B5EF4-FFF2-40B4-BE49-F238E27FC236}">
                <a16:creationId xmlns:a16="http://schemas.microsoft.com/office/drawing/2014/main" id="{77EA9CBE-0F04-49B0-A0D2-00312BB5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3838575"/>
            <a:ext cx="307975" cy="47625"/>
          </a:xfrm>
          <a:custGeom>
            <a:avLst/>
            <a:gdLst>
              <a:gd name="T0" fmla="*/ 0 w 388"/>
              <a:gd name="T1" fmla="*/ 0 h 61"/>
              <a:gd name="T2" fmla="*/ 0 w 388"/>
              <a:gd name="T3" fmla="*/ 2147483646 h 61"/>
              <a:gd name="T4" fmla="*/ 2147483646 w 388"/>
              <a:gd name="T5" fmla="*/ 2147483646 h 61"/>
              <a:gd name="T6" fmla="*/ 2147483646 w 388"/>
              <a:gd name="T7" fmla="*/ 2147483646 h 61"/>
              <a:gd name="T8" fmla="*/ 0 w 388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61"/>
              <a:gd name="T17" fmla="*/ 388 w 388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61">
                <a:moveTo>
                  <a:pt x="0" y="0"/>
                </a:moveTo>
                <a:lnTo>
                  <a:pt x="0" y="59"/>
                </a:lnTo>
                <a:lnTo>
                  <a:pt x="388" y="61"/>
                </a:lnTo>
                <a:lnTo>
                  <a:pt x="38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31" name="Rectangle 77">
            <a:extLst>
              <a:ext uri="{FF2B5EF4-FFF2-40B4-BE49-F238E27FC236}">
                <a16:creationId xmlns:a16="http://schemas.microsoft.com/office/drawing/2014/main" id="{594FF606-1F0F-46C5-9A23-3B572132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4083050"/>
            <a:ext cx="922338" cy="460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32" name="Rectangle 78">
            <a:extLst>
              <a:ext uri="{FF2B5EF4-FFF2-40B4-BE49-F238E27FC236}">
                <a16:creationId xmlns:a16="http://schemas.microsoft.com/office/drawing/2014/main" id="{98908767-442F-448D-BDC9-B558B8861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4267200"/>
            <a:ext cx="615950" cy="460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33" name="Rectangle 79">
            <a:extLst>
              <a:ext uri="{FF2B5EF4-FFF2-40B4-BE49-F238E27FC236}">
                <a16:creationId xmlns:a16="http://schemas.microsoft.com/office/drawing/2014/main" id="{3324E454-173B-42C7-B9B3-7711EED7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3554413"/>
            <a:ext cx="2222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34" name="Rectangle 80">
            <a:extLst>
              <a:ext uri="{FF2B5EF4-FFF2-40B4-BE49-F238E27FC236}">
                <a16:creationId xmlns:a16="http://schemas.microsoft.com/office/drawing/2014/main" id="{31CB1D53-73BC-4230-82A0-1B4EC368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775" y="3600450"/>
            <a:ext cx="101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</a:t>
            </a:r>
          </a:p>
        </p:txBody>
      </p:sp>
      <p:sp>
        <p:nvSpPr>
          <p:cNvPr id="15435" name="Rectangle 81">
            <a:extLst>
              <a:ext uri="{FF2B5EF4-FFF2-40B4-BE49-F238E27FC236}">
                <a16:creationId xmlns:a16="http://schemas.microsoft.com/office/drawing/2014/main" id="{CB3895FF-2250-494F-93FC-14FC79FB4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3738563"/>
            <a:ext cx="273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36" name="Rectangle 82">
            <a:extLst>
              <a:ext uri="{FF2B5EF4-FFF2-40B4-BE49-F238E27FC236}">
                <a16:creationId xmlns:a16="http://schemas.microsoft.com/office/drawing/2014/main" id="{7C587A07-60B3-4B15-8866-16BC117D7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3784600"/>
            <a:ext cx="1190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37" name="Rectangle 83">
            <a:extLst>
              <a:ext uri="{FF2B5EF4-FFF2-40B4-BE49-F238E27FC236}">
                <a16:creationId xmlns:a16="http://schemas.microsoft.com/office/drawing/2014/main" id="{E3F60D7C-E272-4A03-9242-C44940731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3983038"/>
            <a:ext cx="273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38" name="Rectangle 84">
            <a:extLst>
              <a:ext uri="{FF2B5EF4-FFF2-40B4-BE49-F238E27FC236}">
                <a16:creationId xmlns:a16="http://schemas.microsoft.com/office/drawing/2014/main" id="{54836C9F-088C-4F97-A89A-6F3AE7EE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027488"/>
            <a:ext cx="120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39" name="Rectangle 85">
            <a:extLst>
              <a:ext uri="{FF2B5EF4-FFF2-40B4-BE49-F238E27FC236}">
                <a16:creationId xmlns:a16="http://schemas.microsoft.com/office/drawing/2014/main" id="{B3155F9F-7269-40AA-82CC-32F2DD7D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4167188"/>
            <a:ext cx="2540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40" name="Rectangle 86">
            <a:extLst>
              <a:ext uri="{FF2B5EF4-FFF2-40B4-BE49-F238E27FC236}">
                <a16:creationId xmlns:a16="http://schemas.microsoft.com/office/drawing/2014/main" id="{567AD48C-8571-4DC2-A5EC-4463132F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4213225"/>
            <a:ext cx="101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T</a:t>
            </a:r>
          </a:p>
        </p:txBody>
      </p:sp>
      <p:sp>
        <p:nvSpPr>
          <p:cNvPr id="15441" name="AutoShape 87">
            <a:extLst>
              <a:ext uri="{FF2B5EF4-FFF2-40B4-BE49-F238E27FC236}">
                <a16:creationId xmlns:a16="http://schemas.microsoft.com/office/drawing/2014/main" id="{E733B45C-5B89-488D-8B80-35E84C1C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554413"/>
            <a:ext cx="153988" cy="184150"/>
          </a:xfrm>
          <a:custGeom>
            <a:avLst/>
            <a:gdLst>
              <a:gd name="T0" fmla="*/ 2147483646 w 194"/>
              <a:gd name="T1" fmla="*/ 2147483646 h 231"/>
              <a:gd name="T2" fmla="*/ 2147483646 w 194"/>
              <a:gd name="T3" fmla="*/ 2147483646 h 231"/>
              <a:gd name="T4" fmla="*/ 2147483646 w 194"/>
              <a:gd name="T5" fmla="*/ 2147483646 h 231"/>
              <a:gd name="T6" fmla="*/ 2147483646 w 194"/>
              <a:gd name="T7" fmla="*/ 2147483646 h 231"/>
              <a:gd name="T8" fmla="*/ 2147483646 w 194"/>
              <a:gd name="T9" fmla="*/ 2147483646 h 231"/>
              <a:gd name="T10" fmla="*/ 0 w 194"/>
              <a:gd name="T11" fmla="*/ 2147483646 h 231"/>
              <a:gd name="T12" fmla="*/ 2147483646 w 194"/>
              <a:gd name="T13" fmla="*/ 2147483646 h 231"/>
              <a:gd name="T14" fmla="*/ 2147483646 w 194"/>
              <a:gd name="T15" fmla="*/ 2147483646 h 231"/>
              <a:gd name="T16" fmla="*/ 2147483646 w 194"/>
              <a:gd name="T17" fmla="*/ 2147483646 h 231"/>
              <a:gd name="T18" fmla="*/ 2147483646 w 194"/>
              <a:gd name="T19" fmla="*/ 2147483646 h 231"/>
              <a:gd name="T20" fmla="*/ 2147483646 w 194"/>
              <a:gd name="T21" fmla="*/ 2147483646 h 231"/>
              <a:gd name="T22" fmla="*/ 2147483646 w 194"/>
              <a:gd name="T23" fmla="*/ 2147483646 h 231"/>
              <a:gd name="T24" fmla="*/ 2147483646 w 194"/>
              <a:gd name="T25" fmla="*/ 2147483646 h 231"/>
              <a:gd name="T26" fmla="*/ 2147483646 w 194"/>
              <a:gd name="T27" fmla="*/ 2147483646 h 231"/>
              <a:gd name="T28" fmla="*/ 2147483646 w 194"/>
              <a:gd name="T29" fmla="*/ 2147483646 h 231"/>
              <a:gd name="T30" fmla="*/ 2147483646 w 194"/>
              <a:gd name="T31" fmla="*/ 2147483646 h 231"/>
              <a:gd name="T32" fmla="*/ 2147483646 w 194"/>
              <a:gd name="T33" fmla="*/ 2147483646 h 231"/>
              <a:gd name="T34" fmla="*/ 2147483646 w 194"/>
              <a:gd name="T35" fmla="*/ 2147483646 h 231"/>
              <a:gd name="T36" fmla="*/ 2147483646 w 194"/>
              <a:gd name="T37" fmla="*/ 2147483646 h 231"/>
              <a:gd name="T38" fmla="*/ 2147483646 w 194"/>
              <a:gd name="T39" fmla="*/ 2147483646 h 231"/>
              <a:gd name="T40" fmla="*/ 2147483646 w 194"/>
              <a:gd name="T41" fmla="*/ 2147483646 h 231"/>
              <a:gd name="T42" fmla="*/ 2147483646 w 194"/>
              <a:gd name="T43" fmla="*/ 2147483646 h 231"/>
              <a:gd name="T44" fmla="*/ 2147483646 w 194"/>
              <a:gd name="T45" fmla="*/ 2147483646 h 231"/>
              <a:gd name="T46" fmla="*/ 2147483646 w 194"/>
              <a:gd name="T47" fmla="*/ 0 h 231"/>
              <a:gd name="T48" fmla="*/ 2147483646 w 194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1"/>
              <a:gd name="T77" fmla="*/ 194 w 194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1">
                <a:moveTo>
                  <a:pt x="97" y="62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9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42" name="AutoShape 88">
            <a:extLst>
              <a:ext uri="{FF2B5EF4-FFF2-40B4-BE49-F238E27FC236}">
                <a16:creationId xmlns:a16="http://schemas.microsoft.com/office/drawing/2014/main" id="{A85FA96C-4428-4A24-ADE6-A10C353C0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738563"/>
            <a:ext cx="153988" cy="184150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3"/>
                </a:moveTo>
                <a:lnTo>
                  <a:pt x="76" y="25"/>
                </a:lnTo>
                <a:lnTo>
                  <a:pt x="66" y="68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60"/>
                </a:lnTo>
                <a:lnTo>
                  <a:pt x="118" y="212"/>
                </a:lnTo>
                <a:lnTo>
                  <a:pt x="127" y="155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43" name="AutoShape 89">
            <a:extLst>
              <a:ext uri="{FF2B5EF4-FFF2-40B4-BE49-F238E27FC236}">
                <a16:creationId xmlns:a16="http://schemas.microsoft.com/office/drawing/2014/main" id="{49DDD146-D473-4CC0-96A1-18995CC98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984625"/>
            <a:ext cx="153988" cy="182563"/>
          </a:xfrm>
          <a:custGeom>
            <a:avLst/>
            <a:gdLst>
              <a:gd name="T0" fmla="*/ 2147483646 w 194"/>
              <a:gd name="T1" fmla="*/ 2147483646 h 232"/>
              <a:gd name="T2" fmla="*/ 2147483646 w 194"/>
              <a:gd name="T3" fmla="*/ 2147483646 h 232"/>
              <a:gd name="T4" fmla="*/ 2147483646 w 194"/>
              <a:gd name="T5" fmla="*/ 2147483646 h 232"/>
              <a:gd name="T6" fmla="*/ 2147483646 w 194"/>
              <a:gd name="T7" fmla="*/ 2147483646 h 232"/>
              <a:gd name="T8" fmla="*/ 2147483646 w 194"/>
              <a:gd name="T9" fmla="*/ 2147483646 h 232"/>
              <a:gd name="T10" fmla="*/ 0 w 194"/>
              <a:gd name="T11" fmla="*/ 2147483646 h 232"/>
              <a:gd name="T12" fmla="*/ 2147483646 w 194"/>
              <a:gd name="T13" fmla="*/ 2147483646 h 232"/>
              <a:gd name="T14" fmla="*/ 2147483646 w 194"/>
              <a:gd name="T15" fmla="*/ 2147483646 h 232"/>
              <a:gd name="T16" fmla="*/ 2147483646 w 194"/>
              <a:gd name="T17" fmla="*/ 2147483646 h 232"/>
              <a:gd name="T18" fmla="*/ 2147483646 w 194"/>
              <a:gd name="T19" fmla="*/ 2147483646 h 232"/>
              <a:gd name="T20" fmla="*/ 2147483646 w 194"/>
              <a:gd name="T21" fmla="*/ 2147483646 h 232"/>
              <a:gd name="T22" fmla="*/ 2147483646 w 194"/>
              <a:gd name="T23" fmla="*/ 2147483646 h 232"/>
              <a:gd name="T24" fmla="*/ 2147483646 w 194"/>
              <a:gd name="T25" fmla="*/ 2147483646 h 232"/>
              <a:gd name="T26" fmla="*/ 2147483646 w 194"/>
              <a:gd name="T27" fmla="*/ 2147483646 h 232"/>
              <a:gd name="T28" fmla="*/ 2147483646 w 194"/>
              <a:gd name="T29" fmla="*/ 2147483646 h 232"/>
              <a:gd name="T30" fmla="*/ 2147483646 w 194"/>
              <a:gd name="T31" fmla="*/ 2147483646 h 232"/>
              <a:gd name="T32" fmla="*/ 2147483646 w 194"/>
              <a:gd name="T33" fmla="*/ 2147483646 h 232"/>
              <a:gd name="T34" fmla="*/ 2147483646 w 194"/>
              <a:gd name="T35" fmla="*/ 2147483646 h 232"/>
              <a:gd name="T36" fmla="*/ 2147483646 w 194"/>
              <a:gd name="T37" fmla="*/ 2147483646 h 232"/>
              <a:gd name="T38" fmla="*/ 2147483646 w 194"/>
              <a:gd name="T39" fmla="*/ 2147483646 h 232"/>
              <a:gd name="T40" fmla="*/ 2147483646 w 194"/>
              <a:gd name="T41" fmla="*/ 2147483646 h 232"/>
              <a:gd name="T42" fmla="*/ 2147483646 w 194"/>
              <a:gd name="T43" fmla="*/ 2147483646 h 232"/>
              <a:gd name="T44" fmla="*/ 2147483646 w 194"/>
              <a:gd name="T45" fmla="*/ 2147483646 h 232"/>
              <a:gd name="T46" fmla="*/ 2147483646 w 194"/>
              <a:gd name="T47" fmla="*/ 0 h 232"/>
              <a:gd name="T48" fmla="*/ 2147483646 w 194"/>
              <a:gd name="T49" fmla="*/ 2147483646 h 2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2"/>
              <a:gd name="T77" fmla="*/ 194 w 194"/>
              <a:gd name="T78" fmla="*/ 232 h 2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2">
                <a:moveTo>
                  <a:pt x="97" y="62"/>
                </a:moveTo>
                <a:lnTo>
                  <a:pt x="76" y="25"/>
                </a:lnTo>
                <a:lnTo>
                  <a:pt x="66" y="67"/>
                </a:lnTo>
                <a:lnTo>
                  <a:pt x="4" y="25"/>
                </a:lnTo>
                <a:lnTo>
                  <a:pt x="41" y="82"/>
                </a:lnTo>
                <a:lnTo>
                  <a:pt x="0" y="92"/>
                </a:lnTo>
                <a:lnTo>
                  <a:pt x="33" y="127"/>
                </a:lnTo>
                <a:lnTo>
                  <a:pt x="2" y="156"/>
                </a:lnTo>
                <a:lnTo>
                  <a:pt x="51" y="150"/>
                </a:lnTo>
                <a:lnTo>
                  <a:pt x="43" y="189"/>
                </a:lnTo>
                <a:lnTo>
                  <a:pt x="69" y="168"/>
                </a:lnTo>
                <a:lnTo>
                  <a:pt x="76" y="232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2"/>
                </a:lnTo>
                <a:lnTo>
                  <a:pt x="189" y="87"/>
                </a:lnTo>
                <a:lnTo>
                  <a:pt x="150" y="79"/>
                </a:lnTo>
                <a:lnTo>
                  <a:pt x="164" y="48"/>
                </a:lnTo>
                <a:lnTo>
                  <a:pt x="127" y="58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44" name="AutoShape 90">
            <a:extLst>
              <a:ext uri="{FF2B5EF4-FFF2-40B4-BE49-F238E27FC236}">
                <a16:creationId xmlns:a16="http://schemas.microsoft.com/office/drawing/2014/main" id="{BA201333-F823-49FF-9A99-10B813E66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4229100"/>
            <a:ext cx="153988" cy="184150"/>
          </a:xfrm>
          <a:custGeom>
            <a:avLst/>
            <a:gdLst>
              <a:gd name="T0" fmla="*/ 2147483646 w 194"/>
              <a:gd name="T1" fmla="*/ 2147483646 h 231"/>
              <a:gd name="T2" fmla="*/ 2147483646 w 194"/>
              <a:gd name="T3" fmla="*/ 2147483646 h 231"/>
              <a:gd name="T4" fmla="*/ 2147483646 w 194"/>
              <a:gd name="T5" fmla="*/ 2147483646 h 231"/>
              <a:gd name="T6" fmla="*/ 2147483646 w 194"/>
              <a:gd name="T7" fmla="*/ 2147483646 h 231"/>
              <a:gd name="T8" fmla="*/ 2147483646 w 194"/>
              <a:gd name="T9" fmla="*/ 2147483646 h 231"/>
              <a:gd name="T10" fmla="*/ 0 w 194"/>
              <a:gd name="T11" fmla="*/ 2147483646 h 231"/>
              <a:gd name="T12" fmla="*/ 2147483646 w 194"/>
              <a:gd name="T13" fmla="*/ 2147483646 h 231"/>
              <a:gd name="T14" fmla="*/ 2147483646 w 194"/>
              <a:gd name="T15" fmla="*/ 2147483646 h 231"/>
              <a:gd name="T16" fmla="*/ 2147483646 w 194"/>
              <a:gd name="T17" fmla="*/ 2147483646 h 231"/>
              <a:gd name="T18" fmla="*/ 2147483646 w 194"/>
              <a:gd name="T19" fmla="*/ 2147483646 h 231"/>
              <a:gd name="T20" fmla="*/ 2147483646 w 194"/>
              <a:gd name="T21" fmla="*/ 2147483646 h 231"/>
              <a:gd name="T22" fmla="*/ 2147483646 w 194"/>
              <a:gd name="T23" fmla="*/ 2147483646 h 231"/>
              <a:gd name="T24" fmla="*/ 2147483646 w 194"/>
              <a:gd name="T25" fmla="*/ 2147483646 h 231"/>
              <a:gd name="T26" fmla="*/ 2147483646 w 194"/>
              <a:gd name="T27" fmla="*/ 2147483646 h 231"/>
              <a:gd name="T28" fmla="*/ 2147483646 w 194"/>
              <a:gd name="T29" fmla="*/ 2147483646 h 231"/>
              <a:gd name="T30" fmla="*/ 2147483646 w 194"/>
              <a:gd name="T31" fmla="*/ 2147483646 h 231"/>
              <a:gd name="T32" fmla="*/ 2147483646 w 194"/>
              <a:gd name="T33" fmla="*/ 2147483646 h 231"/>
              <a:gd name="T34" fmla="*/ 2147483646 w 194"/>
              <a:gd name="T35" fmla="*/ 2147483646 h 231"/>
              <a:gd name="T36" fmla="*/ 2147483646 w 194"/>
              <a:gd name="T37" fmla="*/ 2147483646 h 231"/>
              <a:gd name="T38" fmla="*/ 2147483646 w 194"/>
              <a:gd name="T39" fmla="*/ 2147483646 h 231"/>
              <a:gd name="T40" fmla="*/ 2147483646 w 194"/>
              <a:gd name="T41" fmla="*/ 2147483646 h 231"/>
              <a:gd name="T42" fmla="*/ 2147483646 w 194"/>
              <a:gd name="T43" fmla="*/ 2147483646 h 231"/>
              <a:gd name="T44" fmla="*/ 2147483646 w 194"/>
              <a:gd name="T45" fmla="*/ 2147483646 h 231"/>
              <a:gd name="T46" fmla="*/ 2147483646 w 194"/>
              <a:gd name="T47" fmla="*/ 0 h 231"/>
              <a:gd name="T48" fmla="*/ 2147483646 w 194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4"/>
              <a:gd name="T76" fmla="*/ 0 h 231"/>
              <a:gd name="T77" fmla="*/ 194 w 194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4" h="231">
                <a:moveTo>
                  <a:pt x="97" y="62"/>
                </a:moveTo>
                <a:lnTo>
                  <a:pt x="76" y="24"/>
                </a:lnTo>
                <a:lnTo>
                  <a:pt x="66" y="67"/>
                </a:lnTo>
                <a:lnTo>
                  <a:pt x="4" y="24"/>
                </a:lnTo>
                <a:lnTo>
                  <a:pt x="41" y="82"/>
                </a:lnTo>
                <a:lnTo>
                  <a:pt x="0" y="92"/>
                </a:lnTo>
                <a:lnTo>
                  <a:pt x="33" y="126"/>
                </a:lnTo>
                <a:lnTo>
                  <a:pt x="2" y="156"/>
                </a:lnTo>
                <a:lnTo>
                  <a:pt x="51" y="149"/>
                </a:lnTo>
                <a:lnTo>
                  <a:pt x="43" y="189"/>
                </a:lnTo>
                <a:lnTo>
                  <a:pt x="69" y="167"/>
                </a:lnTo>
                <a:lnTo>
                  <a:pt x="76" y="231"/>
                </a:lnTo>
                <a:lnTo>
                  <a:pt x="96" y="159"/>
                </a:lnTo>
                <a:lnTo>
                  <a:pt x="118" y="212"/>
                </a:lnTo>
                <a:lnTo>
                  <a:pt x="127" y="154"/>
                </a:lnTo>
                <a:lnTo>
                  <a:pt x="163" y="194"/>
                </a:lnTo>
                <a:lnTo>
                  <a:pt x="151" y="138"/>
                </a:lnTo>
                <a:lnTo>
                  <a:pt x="194" y="143"/>
                </a:lnTo>
                <a:lnTo>
                  <a:pt x="158" y="111"/>
                </a:lnTo>
                <a:lnTo>
                  <a:pt x="189" y="87"/>
                </a:lnTo>
                <a:lnTo>
                  <a:pt x="150" y="79"/>
                </a:lnTo>
                <a:lnTo>
                  <a:pt x="164" y="47"/>
                </a:lnTo>
                <a:lnTo>
                  <a:pt x="127" y="57"/>
                </a:lnTo>
                <a:lnTo>
                  <a:pt x="130" y="0"/>
                </a:lnTo>
                <a:lnTo>
                  <a:pt x="97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45" name="Rectangle 91">
            <a:extLst>
              <a:ext uri="{FF2B5EF4-FFF2-40B4-BE49-F238E27FC236}">
                <a16:creationId xmlns:a16="http://schemas.microsoft.com/office/drawing/2014/main" id="{ADFB1A79-D1FB-4C3F-A811-B660F4C5A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2795588"/>
            <a:ext cx="358775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46" name="Rectangle 92">
            <a:extLst>
              <a:ext uri="{FF2B5EF4-FFF2-40B4-BE49-F238E27FC236}">
                <a16:creationId xmlns:a16="http://schemas.microsoft.com/office/drawing/2014/main" id="{69A8DE8B-F366-4F92-BEF5-D8068F94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2979738"/>
            <a:ext cx="565150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47" name="Rectangle 93">
            <a:extLst>
              <a:ext uri="{FF2B5EF4-FFF2-40B4-BE49-F238E27FC236}">
                <a16:creationId xmlns:a16="http://schemas.microsoft.com/office/drawing/2014/main" id="{38F701F4-DC84-48A4-80CA-0A7B4917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1530350"/>
            <a:ext cx="481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48" name="Rectangle 94">
            <a:extLst>
              <a:ext uri="{FF2B5EF4-FFF2-40B4-BE49-F238E27FC236}">
                <a16:creationId xmlns:a16="http://schemas.microsoft.com/office/drawing/2014/main" id="{DB4CC853-2884-40FB-91BF-F699D14E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5075" y="1549400"/>
            <a:ext cx="30321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H+S</a:t>
            </a:r>
          </a:p>
        </p:txBody>
      </p:sp>
      <p:sp>
        <p:nvSpPr>
          <p:cNvPr id="15449" name="Rectangle 95">
            <a:extLst>
              <a:ext uri="{FF2B5EF4-FFF2-40B4-BE49-F238E27FC236}">
                <a16:creationId xmlns:a16="http://schemas.microsoft.com/office/drawing/2014/main" id="{86F88489-9788-41CF-82C1-08CB8FF36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863" y="2698750"/>
            <a:ext cx="271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50" name="Rectangle 96">
            <a:extLst>
              <a:ext uri="{FF2B5EF4-FFF2-40B4-BE49-F238E27FC236}">
                <a16:creationId xmlns:a16="http://schemas.microsoft.com/office/drawing/2014/main" id="{FF14A486-8365-4190-9963-87804A68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2743200"/>
            <a:ext cx="1190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51" name="Rectangle 97">
            <a:extLst>
              <a:ext uri="{FF2B5EF4-FFF2-40B4-BE49-F238E27FC236}">
                <a16:creationId xmlns:a16="http://schemas.microsoft.com/office/drawing/2014/main" id="{7ACF306D-FF33-4A90-8427-7CD409B8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2881313"/>
            <a:ext cx="2238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52" name="Rectangle 98">
            <a:extLst>
              <a:ext uri="{FF2B5EF4-FFF2-40B4-BE49-F238E27FC236}">
                <a16:creationId xmlns:a16="http://schemas.microsoft.com/office/drawing/2014/main" id="{7F92B0EB-6AA9-41FF-B383-8636A73A5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2925763"/>
            <a:ext cx="1190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53" name="AutoShape 99">
            <a:extLst>
              <a:ext uri="{FF2B5EF4-FFF2-40B4-BE49-F238E27FC236}">
                <a16:creationId xmlns:a16="http://schemas.microsoft.com/office/drawing/2014/main" id="{90C2CE19-B116-4805-8A57-62FD0056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2695575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9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8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54" name="AutoShape 100">
            <a:extLst>
              <a:ext uri="{FF2B5EF4-FFF2-40B4-BE49-F238E27FC236}">
                <a16:creationId xmlns:a16="http://schemas.microsoft.com/office/drawing/2014/main" id="{0E3D3144-08A1-412F-8E81-CDD725E61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2941638"/>
            <a:ext cx="153988" cy="184150"/>
          </a:xfrm>
          <a:custGeom>
            <a:avLst/>
            <a:gdLst>
              <a:gd name="T0" fmla="*/ 2147483646 w 193"/>
              <a:gd name="T1" fmla="*/ 2147483646 h 234"/>
              <a:gd name="T2" fmla="*/ 2147483646 w 193"/>
              <a:gd name="T3" fmla="*/ 2147483646 h 234"/>
              <a:gd name="T4" fmla="*/ 2147483646 w 193"/>
              <a:gd name="T5" fmla="*/ 2147483646 h 234"/>
              <a:gd name="T6" fmla="*/ 2147483646 w 193"/>
              <a:gd name="T7" fmla="*/ 2147483646 h 234"/>
              <a:gd name="T8" fmla="*/ 2147483646 w 193"/>
              <a:gd name="T9" fmla="*/ 2147483646 h 234"/>
              <a:gd name="T10" fmla="*/ 0 w 193"/>
              <a:gd name="T11" fmla="*/ 2147483646 h 234"/>
              <a:gd name="T12" fmla="*/ 2147483646 w 193"/>
              <a:gd name="T13" fmla="*/ 2147483646 h 234"/>
              <a:gd name="T14" fmla="*/ 2147483646 w 193"/>
              <a:gd name="T15" fmla="*/ 2147483646 h 234"/>
              <a:gd name="T16" fmla="*/ 2147483646 w 193"/>
              <a:gd name="T17" fmla="*/ 2147483646 h 234"/>
              <a:gd name="T18" fmla="*/ 2147483646 w 193"/>
              <a:gd name="T19" fmla="*/ 2147483646 h 234"/>
              <a:gd name="T20" fmla="*/ 2147483646 w 193"/>
              <a:gd name="T21" fmla="*/ 2147483646 h 234"/>
              <a:gd name="T22" fmla="*/ 2147483646 w 193"/>
              <a:gd name="T23" fmla="*/ 2147483646 h 234"/>
              <a:gd name="T24" fmla="*/ 2147483646 w 193"/>
              <a:gd name="T25" fmla="*/ 2147483646 h 234"/>
              <a:gd name="T26" fmla="*/ 2147483646 w 193"/>
              <a:gd name="T27" fmla="*/ 2147483646 h 234"/>
              <a:gd name="T28" fmla="*/ 2147483646 w 193"/>
              <a:gd name="T29" fmla="*/ 2147483646 h 234"/>
              <a:gd name="T30" fmla="*/ 2147483646 w 193"/>
              <a:gd name="T31" fmla="*/ 2147483646 h 234"/>
              <a:gd name="T32" fmla="*/ 2147483646 w 193"/>
              <a:gd name="T33" fmla="*/ 2147483646 h 234"/>
              <a:gd name="T34" fmla="*/ 2147483646 w 193"/>
              <a:gd name="T35" fmla="*/ 2147483646 h 234"/>
              <a:gd name="T36" fmla="*/ 2147483646 w 193"/>
              <a:gd name="T37" fmla="*/ 2147483646 h 234"/>
              <a:gd name="T38" fmla="*/ 2147483646 w 193"/>
              <a:gd name="T39" fmla="*/ 2147483646 h 234"/>
              <a:gd name="T40" fmla="*/ 2147483646 w 193"/>
              <a:gd name="T41" fmla="*/ 2147483646 h 234"/>
              <a:gd name="T42" fmla="*/ 2147483646 w 193"/>
              <a:gd name="T43" fmla="*/ 2147483646 h 234"/>
              <a:gd name="T44" fmla="*/ 2147483646 w 193"/>
              <a:gd name="T45" fmla="*/ 2147483646 h 234"/>
              <a:gd name="T46" fmla="*/ 2147483646 w 193"/>
              <a:gd name="T47" fmla="*/ 0 h 234"/>
              <a:gd name="T48" fmla="*/ 2147483646 w 193"/>
              <a:gd name="T49" fmla="*/ 2147483646 h 23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4"/>
              <a:gd name="T77" fmla="*/ 193 w 193"/>
              <a:gd name="T78" fmla="*/ 234 h 23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4">
                <a:moveTo>
                  <a:pt x="96" y="63"/>
                </a:moveTo>
                <a:lnTo>
                  <a:pt x="75" y="25"/>
                </a:lnTo>
                <a:lnTo>
                  <a:pt x="65" y="69"/>
                </a:lnTo>
                <a:lnTo>
                  <a:pt x="3" y="25"/>
                </a:lnTo>
                <a:lnTo>
                  <a:pt x="41" y="83"/>
                </a:lnTo>
                <a:lnTo>
                  <a:pt x="0" y="94"/>
                </a:lnTo>
                <a:lnTo>
                  <a:pt x="32" y="127"/>
                </a:lnTo>
                <a:lnTo>
                  <a:pt x="1" y="158"/>
                </a:lnTo>
                <a:lnTo>
                  <a:pt x="50" y="152"/>
                </a:lnTo>
                <a:lnTo>
                  <a:pt x="42" y="191"/>
                </a:lnTo>
                <a:lnTo>
                  <a:pt x="68" y="170"/>
                </a:lnTo>
                <a:lnTo>
                  <a:pt x="75" y="234"/>
                </a:lnTo>
                <a:lnTo>
                  <a:pt x="95" y="161"/>
                </a:lnTo>
                <a:lnTo>
                  <a:pt x="118" y="214"/>
                </a:lnTo>
                <a:lnTo>
                  <a:pt x="126" y="156"/>
                </a:lnTo>
                <a:lnTo>
                  <a:pt x="162" y="196"/>
                </a:lnTo>
                <a:lnTo>
                  <a:pt x="151" y="140"/>
                </a:lnTo>
                <a:lnTo>
                  <a:pt x="193" y="143"/>
                </a:lnTo>
                <a:lnTo>
                  <a:pt x="157" y="114"/>
                </a:lnTo>
                <a:lnTo>
                  <a:pt x="188" y="88"/>
                </a:lnTo>
                <a:lnTo>
                  <a:pt x="149" y="79"/>
                </a:lnTo>
                <a:lnTo>
                  <a:pt x="164" y="48"/>
                </a:lnTo>
                <a:lnTo>
                  <a:pt x="126" y="58"/>
                </a:lnTo>
                <a:lnTo>
                  <a:pt x="129" y="0"/>
                </a:lnTo>
                <a:lnTo>
                  <a:pt x="96" y="63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55" name="AutoShape 101">
            <a:extLst>
              <a:ext uri="{FF2B5EF4-FFF2-40B4-BE49-F238E27FC236}">
                <a16:creationId xmlns:a16="http://schemas.microsoft.com/office/drawing/2014/main" id="{F287B73F-47EA-4099-BF8B-4835CEF5C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286125"/>
            <a:ext cx="307975" cy="49213"/>
          </a:xfrm>
          <a:custGeom>
            <a:avLst/>
            <a:gdLst>
              <a:gd name="T0" fmla="*/ 0 w 388"/>
              <a:gd name="T1" fmla="*/ 0 h 60"/>
              <a:gd name="T2" fmla="*/ 0 w 388"/>
              <a:gd name="T3" fmla="*/ 2147483646 h 60"/>
              <a:gd name="T4" fmla="*/ 2147483646 w 388"/>
              <a:gd name="T5" fmla="*/ 2147483646 h 60"/>
              <a:gd name="T6" fmla="*/ 2147483646 w 388"/>
              <a:gd name="T7" fmla="*/ 2147483646 h 60"/>
              <a:gd name="T8" fmla="*/ 0 w 388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60"/>
              <a:gd name="T17" fmla="*/ 388 w 388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60">
                <a:moveTo>
                  <a:pt x="0" y="0"/>
                </a:moveTo>
                <a:lnTo>
                  <a:pt x="0" y="59"/>
                </a:lnTo>
                <a:lnTo>
                  <a:pt x="388" y="60"/>
                </a:lnTo>
                <a:lnTo>
                  <a:pt x="38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56" name="Rectangle 102">
            <a:extLst>
              <a:ext uri="{FF2B5EF4-FFF2-40B4-BE49-F238E27FC236}">
                <a16:creationId xmlns:a16="http://schemas.microsoft.com/office/drawing/2014/main" id="{FE6ED409-5A40-43FB-96D3-742ABDC7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300" y="3532188"/>
            <a:ext cx="922338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57" name="Rectangle 103">
            <a:extLst>
              <a:ext uri="{FF2B5EF4-FFF2-40B4-BE49-F238E27FC236}">
                <a16:creationId xmlns:a16="http://schemas.microsoft.com/office/drawing/2014/main" id="{F54CB551-EE45-4BF1-957C-00617505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3187700"/>
            <a:ext cx="2730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58" name="Rectangle 104">
            <a:extLst>
              <a:ext uri="{FF2B5EF4-FFF2-40B4-BE49-F238E27FC236}">
                <a16:creationId xmlns:a16="http://schemas.microsoft.com/office/drawing/2014/main" id="{8435DEF6-A0F2-48FB-9340-FC0C5C4D3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232150"/>
            <a:ext cx="1206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59" name="Rectangle 105">
            <a:extLst>
              <a:ext uri="{FF2B5EF4-FFF2-40B4-BE49-F238E27FC236}">
                <a16:creationId xmlns:a16="http://schemas.microsoft.com/office/drawing/2014/main" id="{503AC04B-4DC9-4CA0-B904-BD954C181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3430588"/>
            <a:ext cx="271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460" name="Rectangle 106">
            <a:extLst>
              <a:ext uri="{FF2B5EF4-FFF2-40B4-BE49-F238E27FC236}">
                <a16:creationId xmlns:a16="http://schemas.microsoft.com/office/drawing/2014/main" id="{08EFE345-AF88-4499-AE28-500A4066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476625"/>
            <a:ext cx="1190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300" b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</a:t>
            </a:r>
          </a:p>
        </p:txBody>
      </p:sp>
      <p:sp>
        <p:nvSpPr>
          <p:cNvPr id="15461" name="AutoShape 107">
            <a:extLst>
              <a:ext uri="{FF2B5EF4-FFF2-40B4-BE49-F238E27FC236}">
                <a16:creationId xmlns:a16="http://schemas.microsoft.com/office/drawing/2014/main" id="{17A1C13D-818C-4A2C-9343-50B0A2C0B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3187700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2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9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2"/>
                </a:lnTo>
                <a:lnTo>
                  <a:pt x="126" y="154"/>
                </a:lnTo>
                <a:lnTo>
                  <a:pt x="162" y="194"/>
                </a:lnTo>
                <a:lnTo>
                  <a:pt x="151" y="138"/>
                </a:lnTo>
                <a:lnTo>
                  <a:pt x="193" y="143"/>
                </a:lnTo>
                <a:lnTo>
                  <a:pt x="157" y="111"/>
                </a:lnTo>
                <a:lnTo>
                  <a:pt x="188" y="87"/>
                </a:lnTo>
                <a:lnTo>
                  <a:pt x="149" y="79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2" name="AutoShape 108">
            <a:extLst>
              <a:ext uri="{FF2B5EF4-FFF2-40B4-BE49-F238E27FC236}">
                <a16:creationId xmlns:a16="http://schemas.microsoft.com/office/drawing/2014/main" id="{73608387-D8AC-4555-B6A1-CB69B57F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3432175"/>
            <a:ext cx="153988" cy="184150"/>
          </a:xfrm>
          <a:custGeom>
            <a:avLst/>
            <a:gdLst>
              <a:gd name="T0" fmla="*/ 2147483646 w 193"/>
              <a:gd name="T1" fmla="*/ 2147483646 h 231"/>
              <a:gd name="T2" fmla="*/ 2147483646 w 193"/>
              <a:gd name="T3" fmla="*/ 2147483646 h 231"/>
              <a:gd name="T4" fmla="*/ 2147483646 w 193"/>
              <a:gd name="T5" fmla="*/ 2147483646 h 231"/>
              <a:gd name="T6" fmla="*/ 2147483646 w 193"/>
              <a:gd name="T7" fmla="*/ 2147483646 h 231"/>
              <a:gd name="T8" fmla="*/ 2147483646 w 193"/>
              <a:gd name="T9" fmla="*/ 2147483646 h 231"/>
              <a:gd name="T10" fmla="*/ 0 w 193"/>
              <a:gd name="T11" fmla="*/ 2147483646 h 231"/>
              <a:gd name="T12" fmla="*/ 2147483646 w 193"/>
              <a:gd name="T13" fmla="*/ 2147483646 h 231"/>
              <a:gd name="T14" fmla="*/ 2147483646 w 193"/>
              <a:gd name="T15" fmla="*/ 2147483646 h 231"/>
              <a:gd name="T16" fmla="*/ 2147483646 w 193"/>
              <a:gd name="T17" fmla="*/ 2147483646 h 231"/>
              <a:gd name="T18" fmla="*/ 2147483646 w 193"/>
              <a:gd name="T19" fmla="*/ 2147483646 h 231"/>
              <a:gd name="T20" fmla="*/ 2147483646 w 193"/>
              <a:gd name="T21" fmla="*/ 2147483646 h 231"/>
              <a:gd name="T22" fmla="*/ 2147483646 w 193"/>
              <a:gd name="T23" fmla="*/ 2147483646 h 231"/>
              <a:gd name="T24" fmla="*/ 2147483646 w 193"/>
              <a:gd name="T25" fmla="*/ 2147483646 h 231"/>
              <a:gd name="T26" fmla="*/ 2147483646 w 193"/>
              <a:gd name="T27" fmla="*/ 2147483646 h 231"/>
              <a:gd name="T28" fmla="*/ 2147483646 w 193"/>
              <a:gd name="T29" fmla="*/ 2147483646 h 231"/>
              <a:gd name="T30" fmla="*/ 2147483646 w 193"/>
              <a:gd name="T31" fmla="*/ 2147483646 h 231"/>
              <a:gd name="T32" fmla="*/ 2147483646 w 193"/>
              <a:gd name="T33" fmla="*/ 2147483646 h 231"/>
              <a:gd name="T34" fmla="*/ 2147483646 w 193"/>
              <a:gd name="T35" fmla="*/ 2147483646 h 231"/>
              <a:gd name="T36" fmla="*/ 2147483646 w 193"/>
              <a:gd name="T37" fmla="*/ 2147483646 h 231"/>
              <a:gd name="T38" fmla="*/ 2147483646 w 193"/>
              <a:gd name="T39" fmla="*/ 2147483646 h 231"/>
              <a:gd name="T40" fmla="*/ 2147483646 w 193"/>
              <a:gd name="T41" fmla="*/ 2147483646 h 231"/>
              <a:gd name="T42" fmla="*/ 2147483646 w 193"/>
              <a:gd name="T43" fmla="*/ 2147483646 h 231"/>
              <a:gd name="T44" fmla="*/ 2147483646 w 193"/>
              <a:gd name="T45" fmla="*/ 2147483646 h 231"/>
              <a:gd name="T46" fmla="*/ 2147483646 w 193"/>
              <a:gd name="T47" fmla="*/ 0 h 231"/>
              <a:gd name="T48" fmla="*/ 2147483646 w 193"/>
              <a:gd name="T49" fmla="*/ 2147483646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3"/>
              <a:gd name="T76" fmla="*/ 0 h 231"/>
              <a:gd name="T77" fmla="*/ 193 w 193"/>
              <a:gd name="T78" fmla="*/ 231 h 23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3" h="231">
                <a:moveTo>
                  <a:pt x="96" y="62"/>
                </a:moveTo>
                <a:lnTo>
                  <a:pt x="75" y="24"/>
                </a:lnTo>
                <a:lnTo>
                  <a:pt x="65" y="67"/>
                </a:lnTo>
                <a:lnTo>
                  <a:pt x="3" y="24"/>
                </a:lnTo>
                <a:lnTo>
                  <a:pt x="41" y="82"/>
                </a:lnTo>
                <a:lnTo>
                  <a:pt x="0" y="91"/>
                </a:lnTo>
                <a:lnTo>
                  <a:pt x="32" y="126"/>
                </a:lnTo>
                <a:lnTo>
                  <a:pt x="1" y="156"/>
                </a:lnTo>
                <a:lnTo>
                  <a:pt x="50" y="149"/>
                </a:lnTo>
                <a:lnTo>
                  <a:pt x="42" y="188"/>
                </a:lnTo>
                <a:lnTo>
                  <a:pt x="68" y="167"/>
                </a:lnTo>
                <a:lnTo>
                  <a:pt x="75" y="231"/>
                </a:lnTo>
                <a:lnTo>
                  <a:pt x="95" y="159"/>
                </a:lnTo>
                <a:lnTo>
                  <a:pt x="118" y="211"/>
                </a:lnTo>
                <a:lnTo>
                  <a:pt x="126" y="154"/>
                </a:lnTo>
                <a:lnTo>
                  <a:pt x="162" y="193"/>
                </a:lnTo>
                <a:lnTo>
                  <a:pt x="151" y="137"/>
                </a:lnTo>
                <a:lnTo>
                  <a:pt x="193" y="142"/>
                </a:lnTo>
                <a:lnTo>
                  <a:pt x="157" y="111"/>
                </a:lnTo>
                <a:lnTo>
                  <a:pt x="188" y="87"/>
                </a:lnTo>
                <a:lnTo>
                  <a:pt x="149" y="78"/>
                </a:lnTo>
                <a:lnTo>
                  <a:pt x="164" y="47"/>
                </a:lnTo>
                <a:lnTo>
                  <a:pt x="126" y="57"/>
                </a:lnTo>
                <a:lnTo>
                  <a:pt x="129" y="0"/>
                </a:lnTo>
                <a:lnTo>
                  <a:pt x="96" y="62"/>
                </a:lnTo>
                <a:close/>
              </a:path>
            </a:pathLst>
          </a:custGeom>
          <a:solidFill>
            <a:srgbClr val="00CC99"/>
          </a:solidFill>
          <a:ln w="792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3" name="AutoShape 109">
            <a:extLst>
              <a:ext uri="{FF2B5EF4-FFF2-40B4-BE49-F238E27FC236}">
                <a16:creationId xmlns:a16="http://schemas.microsoft.com/office/drawing/2014/main" id="{FAF48E44-BC9B-4586-A03A-07F54498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219200"/>
            <a:ext cx="379412" cy="131763"/>
          </a:xfrm>
          <a:custGeom>
            <a:avLst/>
            <a:gdLst>
              <a:gd name="T0" fmla="*/ 0 w 478"/>
              <a:gd name="T1" fmla="*/ 2147483646 h 166"/>
              <a:gd name="T2" fmla="*/ 2147483646 w 478"/>
              <a:gd name="T3" fmla="*/ 2147483646 h 166"/>
              <a:gd name="T4" fmla="*/ 2147483646 w 478"/>
              <a:gd name="T5" fmla="*/ 2147483646 h 166"/>
              <a:gd name="T6" fmla="*/ 2147483646 w 478"/>
              <a:gd name="T7" fmla="*/ 2147483646 h 166"/>
              <a:gd name="T8" fmla="*/ 2147483646 w 478"/>
              <a:gd name="T9" fmla="*/ 2147483646 h 166"/>
              <a:gd name="T10" fmla="*/ 2147483646 w 478"/>
              <a:gd name="T11" fmla="*/ 2147483646 h 166"/>
              <a:gd name="T12" fmla="*/ 2147483646 w 478"/>
              <a:gd name="T13" fmla="*/ 2147483646 h 166"/>
              <a:gd name="T14" fmla="*/ 2147483646 w 478"/>
              <a:gd name="T15" fmla="*/ 2147483646 h 166"/>
              <a:gd name="T16" fmla="*/ 2147483646 w 478"/>
              <a:gd name="T17" fmla="*/ 2147483646 h 166"/>
              <a:gd name="T18" fmla="*/ 2147483646 w 478"/>
              <a:gd name="T19" fmla="*/ 2147483646 h 166"/>
              <a:gd name="T20" fmla="*/ 2147483646 w 478"/>
              <a:gd name="T21" fmla="*/ 2147483646 h 166"/>
              <a:gd name="T22" fmla="*/ 2147483646 w 478"/>
              <a:gd name="T23" fmla="*/ 2147483646 h 166"/>
              <a:gd name="T24" fmla="*/ 2147483646 w 478"/>
              <a:gd name="T25" fmla="*/ 2147483646 h 166"/>
              <a:gd name="T26" fmla="*/ 2147483646 w 478"/>
              <a:gd name="T27" fmla="*/ 2147483646 h 166"/>
              <a:gd name="T28" fmla="*/ 2147483646 w 478"/>
              <a:gd name="T29" fmla="*/ 2147483646 h 166"/>
              <a:gd name="T30" fmla="*/ 2147483646 w 478"/>
              <a:gd name="T31" fmla="*/ 2147483646 h 166"/>
              <a:gd name="T32" fmla="*/ 2147483646 w 478"/>
              <a:gd name="T33" fmla="*/ 2147483646 h 166"/>
              <a:gd name="T34" fmla="*/ 2147483646 w 478"/>
              <a:gd name="T35" fmla="*/ 2147483646 h 166"/>
              <a:gd name="T36" fmla="*/ 2147483646 w 478"/>
              <a:gd name="T37" fmla="*/ 2147483646 h 166"/>
              <a:gd name="T38" fmla="*/ 2147483646 w 478"/>
              <a:gd name="T39" fmla="*/ 2147483646 h 166"/>
              <a:gd name="T40" fmla="*/ 2147483646 w 478"/>
              <a:gd name="T41" fmla="*/ 2147483646 h 166"/>
              <a:gd name="T42" fmla="*/ 2147483646 w 478"/>
              <a:gd name="T43" fmla="*/ 2147483646 h 166"/>
              <a:gd name="T44" fmla="*/ 2147483646 w 478"/>
              <a:gd name="T45" fmla="*/ 2147483646 h 166"/>
              <a:gd name="T46" fmla="*/ 2147483646 w 478"/>
              <a:gd name="T47" fmla="*/ 2147483646 h 166"/>
              <a:gd name="T48" fmla="*/ 2147483646 w 478"/>
              <a:gd name="T49" fmla="*/ 2147483646 h 166"/>
              <a:gd name="T50" fmla="*/ 2147483646 w 478"/>
              <a:gd name="T51" fmla="*/ 2147483646 h 166"/>
              <a:gd name="T52" fmla="*/ 2147483646 w 478"/>
              <a:gd name="T53" fmla="*/ 2147483646 h 166"/>
              <a:gd name="T54" fmla="*/ 2147483646 w 478"/>
              <a:gd name="T55" fmla="*/ 2147483646 h 166"/>
              <a:gd name="T56" fmla="*/ 2147483646 w 478"/>
              <a:gd name="T57" fmla="*/ 2147483646 h 166"/>
              <a:gd name="T58" fmla="*/ 2147483646 w 478"/>
              <a:gd name="T59" fmla="*/ 2147483646 h 166"/>
              <a:gd name="T60" fmla="*/ 2147483646 w 478"/>
              <a:gd name="T61" fmla="*/ 2147483646 h 166"/>
              <a:gd name="T62" fmla="*/ 2147483646 w 478"/>
              <a:gd name="T63" fmla="*/ 2147483646 h 166"/>
              <a:gd name="T64" fmla="*/ 2147483646 w 478"/>
              <a:gd name="T65" fmla="*/ 2147483646 h 166"/>
              <a:gd name="T66" fmla="*/ 2147483646 w 478"/>
              <a:gd name="T67" fmla="*/ 2147483646 h 166"/>
              <a:gd name="T68" fmla="*/ 2147483646 w 478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8"/>
              <a:gd name="T106" fmla="*/ 0 h 166"/>
              <a:gd name="T107" fmla="*/ 478 w 478"/>
              <a:gd name="T108" fmla="*/ 166 h 16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8" h="166">
                <a:moveTo>
                  <a:pt x="24" y="0"/>
                </a:moveTo>
                <a:lnTo>
                  <a:pt x="0" y="15"/>
                </a:lnTo>
                <a:lnTo>
                  <a:pt x="23" y="55"/>
                </a:lnTo>
                <a:lnTo>
                  <a:pt x="26" y="60"/>
                </a:lnTo>
                <a:lnTo>
                  <a:pt x="54" y="97"/>
                </a:lnTo>
                <a:lnTo>
                  <a:pt x="69" y="114"/>
                </a:lnTo>
                <a:lnTo>
                  <a:pt x="87" y="128"/>
                </a:lnTo>
                <a:lnTo>
                  <a:pt x="92" y="132"/>
                </a:lnTo>
                <a:lnTo>
                  <a:pt x="111" y="143"/>
                </a:lnTo>
                <a:lnTo>
                  <a:pt x="136" y="155"/>
                </a:lnTo>
                <a:lnTo>
                  <a:pt x="148" y="158"/>
                </a:lnTo>
                <a:lnTo>
                  <a:pt x="162" y="161"/>
                </a:lnTo>
                <a:lnTo>
                  <a:pt x="169" y="161"/>
                </a:lnTo>
                <a:lnTo>
                  <a:pt x="200" y="165"/>
                </a:lnTo>
                <a:lnTo>
                  <a:pt x="236" y="166"/>
                </a:lnTo>
                <a:lnTo>
                  <a:pt x="274" y="166"/>
                </a:lnTo>
                <a:lnTo>
                  <a:pt x="310" y="165"/>
                </a:lnTo>
                <a:lnTo>
                  <a:pt x="345" y="161"/>
                </a:lnTo>
                <a:lnTo>
                  <a:pt x="374" y="158"/>
                </a:lnTo>
                <a:lnTo>
                  <a:pt x="387" y="156"/>
                </a:lnTo>
                <a:lnTo>
                  <a:pt x="402" y="155"/>
                </a:lnTo>
                <a:lnTo>
                  <a:pt x="422" y="148"/>
                </a:lnTo>
                <a:lnTo>
                  <a:pt x="437" y="143"/>
                </a:lnTo>
                <a:lnTo>
                  <a:pt x="441" y="140"/>
                </a:lnTo>
                <a:lnTo>
                  <a:pt x="451" y="132"/>
                </a:lnTo>
                <a:lnTo>
                  <a:pt x="460" y="124"/>
                </a:lnTo>
                <a:lnTo>
                  <a:pt x="463" y="119"/>
                </a:lnTo>
                <a:lnTo>
                  <a:pt x="468" y="109"/>
                </a:lnTo>
                <a:lnTo>
                  <a:pt x="473" y="99"/>
                </a:lnTo>
                <a:lnTo>
                  <a:pt x="473" y="94"/>
                </a:lnTo>
                <a:lnTo>
                  <a:pt x="478" y="76"/>
                </a:lnTo>
                <a:lnTo>
                  <a:pt x="450" y="71"/>
                </a:lnTo>
                <a:lnTo>
                  <a:pt x="443" y="94"/>
                </a:lnTo>
                <a:lnTo>
                  <a:pt x="458" y="94"/>
                </a:lnTo>
                <a:lnTo>
                  <a:pt x="445" y="87"/>
                </a:lnTo>
                <a:lnTo>
                  <a:pt x="440" y="97"/>
                </a:lnTo>
                <a:lnTo>
                  <a:pt x="435" y="107"/>
                </a:lnTo>
                <a:lnTo>
                  <a:pt x="448" y="112"/>
                </a:lnTo>
                <a:lnTo>
                  <a:pt x="438" y="102"/>
                </a:lnTo>
                <a:lnTo>
                  <a:pt x="430" y="110"/>
                </a:lnTo>
                <a:lnTo>
                  <a:pt x="420" y="119"/>
                </a:lnTo>
                <a:lnTo>
                  <a:pt x="430" y="128"/>
                </a:lnTo>
                <a:lnTo>
                  <a:pt x="425" y="115"/>
                </a:lnTo>
                <a:lnTo>
                  <a:pt x="410" y="120"/>
                </a:lnTo>
                <a:lnTo>
                  <a:pt x="395" y="127"/>
                </a:lnTo>
                <a:lnTo>
                  <a:pt x="399" y="140"/>
                </a:lnTo>
                <a:lnTo>
                  <a:pt x="397" y="127"/>
                </a:lnTo>
                <a:lnTo>
                  <a:pt x="387" y="127"/>
                </a:lnTo>
                <a:lnTo>
                  <a:pt x="374" y="128"/>
                </a:lnTo>
                <a:lnTo>
                  <a:pt x="345" y="132"/>
                </a:lnTo>
                <a:lnTo>
                  <a:pt x="310" y="135"/>
                </a:lnTo>
                <a:lnTo>
                  <a:pt x="274" y="137"/>
                </a:lnTo>
                <a:lnTo>
                  <a:pt x="236" y="137"/>
                </a:lnTo>
                <a:lnTo>
                  <a:pt x="200" y="135"/>
                </a:lnTo>
                <a:lnTo>
                  <a:pt x="169" y="132"/>
                </a:lnTo>
                <a:lnTo>
                  <a:pt x="169" y="147"/>
                </a:lnTo>
                <a:lnTo>
                  <a:pt x="174" y="133"/>
                </a:lnTo>
                <a:lnTo>
                  <a:pt x="159" y="130"/>
                </a:lnTo>
                <a:lnTo>
                  <a:pt x="146" y="127"/>
                </a:lnTo>
                <a:lnTo>
                  <a:pt x="123" y="115"/>
                </a:lnTo>
                <a:lnTo>
                  <a:pt x="103" y="104"/>
                </a:lnTo>
                <a:lnTo>
                  <a:pt x="98" y="117"/>
                </a:lnTo>
                <a:lnTo>
                  <a:pt x="108" y="107"/>
                </a:lnTo>
                <a:lnTo>
                  <a:pt x="90" y="92"/>
                </a:lnTo>
                <a:lnTo>
                  <a:pt x="75" y="76"/>
                </a:lnTo>
                <a:lnTo>
                  <a:pt x="47" y="38"/>
                </a:lnTo>
                <a:lnTo>
                  <a:pt x="36" y="48"/>
                </a:lnTo>
                <a:lnTo>
                  <a:pt x="51" y="43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4" name="AutoShape 110">
            <a:extLst>
              <a:ext uri="{FF2B5EF4-FFF2-40B4-BE49-F238E27FC236}">
                <a16:creationId xmlns:a16="http://schemas.microsoft.com/office/drawing/2014/main" id="{1ABF2F2E-33F9-473C-A42E-5B867716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1281113"/>
            <a:ext cx="381000" cy="131762"/>
          </a:xfrm>
          <a:custGeom>
            <a:avLst/>
            <a:gdLst>
              <a:gd name="T0" fmla="*/ 0 w 479"/>
              <a:gd name="T1" fmla="*/ 2147483646 h 165"/>
              <a:gd name="T2" fmla="*/ 2147483646 w 479"/>
              <a:gd name="T3" fmla="*/ 2147483646 h 165"/>
              <a:gd name="T4" fmla="*/ 2147483646 w 479"/>
              <a:gd name="T5" fmla="*/ 2147483646 h 165"/>
              <a:gd name="T6" fmla="*/ 2147483646 w 479"/>
              <a:gd name="T7" fmla="*/ 2147483646 h 165"/>
              <a:gd name="T8" fmla="*/ 2147483646 w 479"/>
              <a:gd name="T9" fmla="*/ 2147483646 h 165"/>
              <a:gd name="T10" fmla="*/ 2147483646 w 479"/>
              <a:gd name="T11" fmla="*/ 2147483646 h 165"/>
              <a:gd name="T12" fmla="*/ 2147483646 w 479"/>
              <a:gd name="T13" fmla="*/ 2147483646 h 165"/>
              <a:gd name="T14" fmla="*/ 2147483646 w 479"/>
              <a:gd name="T15" fmla="*/ 2147483646 h 165"/>
              <a:gd name="T16" fmla="*/ 2147483646 w 479"/>
              <a:gd name="T17" fmla="*/ 2147483646 h 165"/>
              <a:gd name="T18" fmla="*/ 2147483646 w 479"/>
              <a:gd name="T19" fmla="*/ 2147483646 h 165"/>
              <a:gd name="T20" fmla="*/ 2147483646 w 479"/>
              <a:gd name="T21" fmla="*/ 2147483646 h 165"/>
              <a:gd name="T22" fmla="*/ 2147483646 w 479"/>
              <a:gd name="T23" fmla="*/ 2147483646 h 165"/>
              <a:gd name="T24" fmla="*/ 2147483646 w 479"/>
              <a:gd name="T25" fmla="*/ 2147483646 h 165"/>
              <a:gd name="T26" fmla="*/ 2147483646 w 479"/>
              <a:gd name="T27" fmla="*/ 2147483646 h 165"/>
              <a:gd name="T28" fmla="*/ 2147483646 w 479"/>
              <a:gd name="T29" fmla="*/ 2147483646 h 165"/>
              <a:gd name="T30" fmla="*/ 2147483646 w 479"/>
              <a:gd name="T31" fmla="*/ 2147483646 h 165"/>
              <a:gd name="T32" fmla="*/ 2147483646 w 479"/>
              <a:gd name="T33" fmla="*/ 2147483646 h 165"/>
              <a:gd name="T34" fmla="*/ 2147483646 w 479"/>
              <a:gd name="T35" fmla="*/ 2147483646 h 165"/>
              <a:gd name="T36" fmla="*/ 2147483646 w 479"/>
              <a:gd name="T37" fmla="*/ 2147483646 h 165"/>
              <a:gd name="T38" fmla="*/ 2147483646 w 479"/>
              <a:gd name="T39" fmla="*/ 2147483646 h 165"/>
              <a:gd name="T40" fmla="*/ 2147483646 w 479"/>
              <a:gd name="T41" fmla="*/ 2147483646 h 165"/>
              <a:gd name="T42" fmla="*/ 2147483646 w 479"/>
              <a:gd name="T43" fmla="*/ 2147483646 h 165"/>
              <a:gd name="T44" fmla="*/ 2147483646 w 479"/>
              <a:gd name="T45" fmla="*/ 2147483646 h 165"/>
              <a:gd name="T46" fmla="*/ 2147483646 w 479"/>
              <a:gd name="T47" fmla="*/ 2147483646 h 165"/>
              <a:gd name="T48" fmla="*/ 2147483646 w 479"/>
              <a:gd name="T49" fmla="*/ 2147483646 h 165"/>
              <a:gd name="T50" fmla="*/ 2147483646 w 479"/>
              <a:gd name="T51" fmla="*/ 2147483646 h 165"/>
              <a:gd name="T52" fmla="*/ 2147483646 w 479"/>
              <a:gd name="T53" fmla="*/ 2147483646 h 165"/>
              <a:gd name="T54" fmla="*/ 2147483646 w 479"/>
              <a:gd name="T55" fmla="*/ 2147483646 h 165"/>
              <a:gd name="T56" fmla="*/ 2147483646 w 479"/>
              <a:gd name="T57" fmla="*/ 2147483646 h 165"/>
              <a:gd name="T58" fmla="*/ 2147483646 w 479"/>
              <a:gd name="T59" fmla="*/ 2147483646 h 165"/>
              <a:gd name="T60" fmla="*/ 2147483646 w 479"/>
              <a:gd name="T61" fmla="*/ 2147483646 h 165"/>
              <a:gd name="T62" fmla="*/ 2147483646 w 479"/>
              <a:gd name="T63" fmla="*/ 2147483646 h 165"/>
              <a:gd name="T64" fmla="*/ 2147483646 w 479"/>
              <a:gd name="T65" fmla="*/ 2147483646 h 165"/>
              <a:gd name="T66" fmla="*/ 2147483646 w 479"/>
              <a:gd name="T67" fmla="*/ 2147483646 h 165"/>
              <a:gd name="T68" fmla="*/ 2147483646 w 479"/>
              <a:gd name="T69" fmla="*/ 0 h 16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9"/>
              <a:gd name="T106" fmla="*/ 0 h 165"/>
              <a:gd name="T107" fmla="*/ 479 w 479"/>
              <a:gd name="T108" fmla="*/ 165 h 16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9" h="165">
                <a:moveTo>
                  <a:pt x="24" y="0"/>
                </a:moveTo>
                <a:lnTo>
                  <a:pt x="0" y="14"/>
                </a:lnTo>
                <a:lnTo>
                  <a:pt x="23" y="54"/>
                </a:lnTo>
                <a:lnTo>
                  <a:pt x="26" y="59"/>
                </a:lnTo>
                <a:lnTo>
                  <a:pt x="54" y="96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1" y="142"/>
                </a:lnTo>
                <a:lnTo>
                  <a:pt x="136" y="154"/>
                </a:lnTo>
                <a:lnTo>
                  <a:pt x="147" y="157"/>
                </a:lnTo>
                <a:lnTo>
                  <a:pt x="162" y="160"/>
                </a:lnTo>
                <a:lnTo>
                  <a:pt x="169" y="160"/>
                </a:lnTo>
                <a:lnTo>
                  <a:pt x="202" y="164"/>
                </a:lnTo>
                <a:lnTo>
                  <a:pt x="236" y="165"/>
                </a:lnTo>
                <a:lnTo>
                  <a:pt x="274" y="165"/>
                </a:lnTo>
                <a:lnTo>
                  <a:pt x="312" y="164"/>
                </a:lnTo>
                <a:lnTo>
                  <a:pt x="346" y="160"/>
                </a:lnTo>
                <a:lnTo>
                  <a:pt x="376" y="157"/>
                </a:lnTo>
                <a:lnTo>
                  <a:pt x="389" y="156"/>
                </a:lnTo>
                <a:lnTo>
                  <a:pt x="404" y="154"/>
                </a:lnTo>
                <a:lnTo>
                  <a:pt x="423" y="147"/>
                </a:lnTo>
                <a:lnTo>
                  <a:pt x="438" y="142"/>
                </a:lnTo>
                <a:lnTo>
                  <a:pt x="443" y="139"/>
                </a:lnTo>
                <a:lnTo>
                  <a:pt x="453" y="131"/>
                </a:lnTo>
                <a:lnTo>
                  <a:pt x="461" y="123"/>
                </a:lnTo>
                <a:lnTo>
                  <a:pt x="464" y="118"/>
                </a:lnTo>
                <a:lnTo>
                  <a:pt x="469" y="108"/>
                </a:lnTo>
                <a:lnTo>
                  <a:pt x="474" y="98"/>
                </a:lnTo>
                <a:lnTo>
                  <a:pt x="474" y="93"/>
                </a:lnTo>
                <a:lnTo>
                  <a:pt x="479" y="75"/>
                </a:lnTo>
                <a:lnTo>
                  <a:pt x="451" y="70"/>
                </a:lnTo>
                <a:lnTo>
                  <a:pt x="445" y="93"/>
                </a:lnTo>
                <a:lnTo>
                  <a:pt x="459" y="93"/>
                </a:lnTo>
                <a:lnTo>
                  <a:pt x="446" y="87"/>
                </a:lnTo>
                <a:lnTo>
                  <a:pt x="441" y="96"/>
                </a:lnTo>
                <a:lnTo>
                  <a:pt x="437" y="106"/>
                </a:lnTo>
                <a:lnTo>
                  <a:pt x="450" y="111"/>
                </a:lnTo>
                <a:lnTo>
                  <a:pt x="440" y="101"/>
                </a:lnTo>
                <a:lnTo>
                  <a:pt x="432" y="110"/>
                </a:lnTo>
                <a:lnTo>
                  <a:pt x="422" y="118"/>
                </a:lnTo>
                <a:lnTo>
                  <a:pt x="432" y="128"/>
                </a:lnTo>
                <a:lnTo>
                  <a:pt x="427" y="115"/>
                </a:lnTo>
                <a:lnTo>
                  <a:pt x="412" y="119"/>
                </a:lnTo>
                <a:lnTo>
                  <a:pt x="397" y="126"/>
                </a:lnTo>
                <a:lnTo>
                  <a:pt x="400" y="139"/>
                </a:lnTo>
                <a:lnTo>
                  <a:pt x="399" y="126"/>
                </a:lnTo>
                <a:lnTo>
                  <a:pt x="389" y="126"/>
                </a:lnTo>
                <a:lnTo>
                  <a:pt x="376" y="128"/>
                </a:lnTo>
                <a:lnTo>
                  <a:pt x="346" y="131"/>
                </a:lnTo>
                <a:lnTo>
                  <a:pt x="312" y="134"/>
                </a:lnTo>
                <a:lnTo>
                  <a:pt x="274" y="136"/>
                </a:lnTo>
                <a:lnTo>
                  <a:pt x="236" y="136"/>
                </a:lnTo>
                <a:lnTo>
                  <a:pt x="202" y="134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59" y="129"/>
                </a:lnTo>
                <a:lnTo>
                  <a:pt x="146" y="126"/>
                </a:lnTo>
                <a:lnTo>
                  <a:pt x="123" y="115"/>
                </a:lnTo>
                <a:lnTo>
                  <a:pt x="103" y="103"/>
                </a:lnTo>
                <a:lnTo>
                  <a:pt x="98" y="116"/>
                </a:lnTo>
                <a:lnTo>
                  <a:pt x="108" y="106"/>
                </a:lnTo>
                <a:lnTo>
                  <a:pt x="90" y="92"/>
                </a:lnTo>
                <a:lnTo>
                  <a:pt x="75" y="75"/>
                </a:lnTo>
                <a:lnTo>
                  <a:pt x="47" y="37"/>
                </a:lnTo>
                <a:lnTo>
                  <a:pt x="36" y="47"/>
                </a:lnTo>
                <a:lnTo>
                  <a:pt x="51" y="4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5" name="AutoShape 111">
            <a:extLst>
              <a:ext uri="{FF2B5EF4-FFF2-40B4-BE49-F238E27FC236}">
                <a16:creationId xmlns:a16="http://schemas.microsoft.com/office/drawing/2014/main" id="{2908F71F-AC5A-4BA0-848A-B5DD9160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1341438"/>
            <a:ext cx="379412" cy="131762"/>
          </a:xfrm>
          <a:custGeom>
            <a:avLst/>
            <a:gdLst>
              <a:gd name="T0" fmla="*/ 0 w 478"/>
              <a:gd name="T1" fmla="*/ 2147483646 h 166"/>
              <a:gd name="T2" fmla="*/ 2147483646 w 478"/>
              <a:gd name="T3" fmla="*/ 2147483646 h 166"/>
              <a:gd name="T4" fmla="*/ 2147483646 w 478"/>
              <a:gd name="T5" fmla="*/ 2147483646 h 166"/>
              <a:gd name="T6" fmla="*/ 2147483646 w 478"/>
              <a:gd name="T7" fmla="*/ 2147483646 h 166"/>
              <a:gd name="T8" fmla="*/ 2147483646 w 478"/>
              <a:gd name="T9" fmla="*/ 2147483646 h 166"/>
              <a:gd name="T10" fmla="*/ 2147483646 w 478"/>
              <a:gd name="T11" fmla="*/ 2147483646 h 166"/>
              <a:gd name="T12" fmla="*/ 2147483646 w 478"/>
              <a:gd name="T13" fmla="*/ 2147483646 h 166"/>
              <a:gd name="T14" fmla="*/ 2147483646 w 478"/>
              <a:gd name="T15" fmla="*/ 2147483646 h 166"/>
              <a:gd name="T16" fmla="*/ 2147483646 w 478"/>
              <a:gd name="T17" fmla="*/ 2147483646 h 166"/>
              <a:gd name="T18" fmla="*/ 2147483646 w 478"/>
              <a:gd name="T19" fmla="*/ 2147483646 h 166"/>
              <a:gd name="T20" fmla="*/ 2147483646 w 478"/>
              <a:gd name="T21" fmla="*/ 2147483646 h 166"/>
              <a:gd name="T22" fmla="*/ 2147483646 w 478"/>
              <a:gd name="T23" fmla="*/ 2147483646 h 166"/>
              <a:gd name="T24" fmla="*/ 2147483646 w 478"/>
              <a:gd name="T25" fmla="*/ 2147483646 h 166"/>
              <a:gd name="T26" fmla="*/ 2147483646 w 478"/>
              <a:gd name="T27" fmla="*/ 2147483646 h 166"/>
              <a:gd name="T28" fmla="*/ 2147483646 w 478"/>
              <a:gd name="T29" fmla="*/ 2147483646 h 166"/>
              <a:gd name="T30" fmla="*/ 2147483646 w 478"/>
              <a:gd name="T31" fmla="*/ 2147483646 h 166"/>
              <a:gd name="T32" fmla="*/ 2147483646 w 478"/>
              <a:gd name="T33" fmla="*/ 2147483646 h 166"/>
              <a:gd name="T34" fmla="*/ 2147483646 w 478"/>
              <a:gd name="T35" fmla="*/ 2147483646 h 166"/>
              <a:gd name="T36" fmla="*/ 2147483646 w 478"/>
              <a:gd name="T37" fmla="*/ 2147483646 h 166"/>
              <a:gd name="T38" fmla="*/ 2147483646 w 478"/>
              <a:gd name="T39" fmla="*/ 2147483646 h 166"/>
              <a:gd name="T40" fmla="*/ 2147483646 w 478"/>
              <a:gd name="T41" fmla="*/ 2147483646 h 166"/>
              <a:gd name="T42" fmla="*/ 2147483646 w 478"/>
              <a:gd name="T43" fmla="*/ 2147483646 h 166"/>
              <a:gd name="T44" fmla="*/ 2147483646 w 478"/>
              <a:gd name="T45" fmla="*/ 2147483646 h 166"/>
              <a:gd name="T46" fmla="*/ 2147483646 w 478"/>
              <a:gd name="T47" fmla="*/ 2147483646 h 166"/>
              <a:gd name="T48" fmla="*/ 2147483646 w 478"/>
              <a:gd name="T49" fmla="*/ 2147483646 h 166"/>
              <a:gd name="T50" fmla="*/ 2147483646 w 478"/>
              <a:gd name="T51" fmla="*/ 2147483646 h 166"/>
              <a:gd name="T52" fmla="*/ 2147483646 w 478"/>
              <a:gd name="T53" fmla="*/ 2147483646 h 166"/>
              <a:gd name="T54" fmla="*/ 2147483646 w 478"/>
              <a:gd name="T55" fmla="*/ 2147483646 h 166"/>
              <a:gd name="T56" fmla="*/ 2147483646 w 478"/>
              <a:gd name="T57" fmla="*/ 2147483646 h 166"/>
              <a:gd name="T58" fmla="*/ 2147483646 w 478"/>
              <a:gd name="T59" fmla="*/ 2147483646 h 166"/>
              <a:gd name="T60" fmla="*/ 2147483646 w 478"/>
              <a:gd name="T61" fmla="*/ 2147483646 h 166"/>
              <a:gd name="T62" fmla="*/ 2147483646 w 478"/>
              <a:gd name="T63" fmla="*/ 2147483646 h 166"/>
              <a:gd name="T64" fmla="*/ 2147483646 w 478"/>
              <a:gd name="T65" fmla="*/ 2147483646 h 166"/>
              <a:gd name="T66" fmla="*/ 2147483646 w 478"/>
              <a:gd name="T67" fmla="*/ 2147483646 h 166"/>
              <a:gd name="T68" fmla="*/ 2147483646 w 478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8"/>
              <a:gd name="T106" fmla="*/ 0 h 166"/>
              <a:gd name="T107" fmla="*/ 478 w 478"/>
              <a:gd name="T108" fmla="*/ 166 h 16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8" h="166">
                <a:moveTo>
                  <a:pt x="25" y="0"/>
                </a:moveTo>
                <a:lnTo>
                  <a:pt x="0" y="15"/>
                </a:lnTo>
                <a:lnTo>
                  <a:pt x="23" y="54"/>
                </a:lnTo>
                <a:lnTo>
                  <a:pt x="27" y="59"/>
                </a:lnTo>
                <a:lnTo>
                  <a:pt x="54" y="97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2" y="143"/>
                </a:lnTo>
                <a:lnTo>
                  <a:pt x="137" y="154"/>
                </a:lnTo>
                <a:lnTo>
                  <a:pt x="148" y="157"/>
                </a:lnTo>
                <a:lnTo>
                  <a:pt x="163" y="161"/>
                </a:lnTo>
                <a:lnTo>
                  <a:pt x="169" y="161"/>
                </a:lnTo>
                <a:lnTo>
                  <a:pt x="201" y="164"/>
                </a:lnTo>
                <a:lnTo>
                  <a:pt x="237" y="166"/>
                </a:lnTo>
                <a:lnTo>
                  <a:pt x="275" y="166"/>
                </a:lnTo>
                <a:lnTo>
                  <a:pt x="311" y="164"/>
                </a:lnTo>
                <a:lnTo>
                  <a:pt x="345" y="161"/>
                </a:lnTo>
                <a:lnTo>
                  <a:pt x="375" y="157"/>
                </a:lnTo>
                <a:lnTo>
                  <a:pt x="388" y="156"/>
                </a:lnTo>
                <a:lnTo>
                  <a:pt x="403" y="154"/>
                </a:lnTo>
                <a:lnTo>
                  <a:pt x="422" y="148"/>
                </a:lnTo>
                <a:lnTo>
                  <a:pt x="437" y="143"/>
                </a:lnTo>
                <a:lnTo>
                  <a:pt x="442" y="139"/>
                </a:lnTo>
                <a:lnTo>
                  <a:pt x="452" y="131"/>
                </a:lnTo>
                <a:lnTo>
                  <a:pt x="460" y="123"/>
                </a:lnTo>
                <a:lnTo>
                  <a:pt x="463" y="118"/>
                </a:lnTo>
                <a:lnTo>
                  <a:pt x="468" y="108"/>
                </a:lnTo>
                <a:lnTo>
                  <a:pt x="473" y="98"/>
                </a:lnTo>
                <a:lnTo>
                  <a:pt x="473" y="93"/>
                </a:lnTo>
                <a:lnTo>
                  <a:pt x="478" y="75"/>
                </a:lnTo>
                <a:lnTo>
                  <a:pt x="450" y="70"/>
                </a:lnTo>
                <a:lnTo>
                  <a:pt x="444" y="93"/>
                </a:lnTo>
                <a:lnTo>
                  <a:pt x="458" y="93"/>
                </a:lnTo>
                <a:lnTo>
                  <a:pt x="445" y="87"/>
                </a:lnTo>
                <a:lnTo>
                  <a:pt x="440" y="97"/>
                </a:lnTo>
                <a:lnTo>
                  <a:pt x="435" y="106"/>
                </a:lnTo>
                <a:lnTo>
                  <a:pt x="449" y="111"/>
                </a:lnTo>
                <a:lnTo>
                  <a:pt x="439" y="102"/>
                </a:lnTo>
                <a:lnTo>
                  <a:pt x="431" y="110"/>
                </a:lnTo>
                <a:lnTo>
                  <a:pt x="421" y="118"/>
                </a:lnTo>
                <a:lnTo>
                  <a:pt x="431" y="128"/>
                </a:lnTo>
                <a:lnTo>
                  <a:pt x="426" y="115"/>
                </a:lnTo>
                <a:lnTo>
                  <a:pt x="411" y="120"/>
                </a:lnTo>
                <a:lnTo>
                  <a:pt x="396" y="126"/>
                </a:lnTo>
                <a:lnTo>
                  <a:pt x="399" y="139"/>
                </a:lnTo>
                <a:lnTo>
                  <a:pt x="398" y="126"/>
                </a:lnTo>
                <a:lnTo>
                  <a:pt x="388" y="126"/>
                </a:lnTo>
                <a:lnTo>
                  <a:pt x="375" y="128"/>
                </a:lnTo>
                <a:lnTo>
                  <a:pt x="345" y="131"/>
                </a:lnTo>
                <a:lnTo>
                  <a:pt x="311" y="134"/>
                </a:lnTo>
                <a:lnTo>
                  <a:pt x="275" y="136"/>
                </a:lnTo>
                <a:lnTo>
                  <a:pt x="237" y="136"/>
                </a:lnTo>
                <a:lnTo>
                  <a:pt x="201" y="134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60" y="129"/>
                </a:lnTo>
                <a:lnTo>
                  <a:pt x="146" y="126"/>
                </a:lnTo>
                <a:lnTo>
                  <a:pt x="123" y="115"/>
                </a:lnTo>
                <a:lnTo>
                  <a:pt x="104" y="103"/>
                </a:lnTo>
                <a:lnTo>
                  <a:pt x="99" y="116"/>
                </a:lnTo>
                <a:lnTo>
                  <a:pt x="109" y="106"/>
                </a:lnTo>
                <a:lnTo>
                  <a:pt x="91" y="92"/>
                </a:lnTo>
                <a:lnTo>
                  <a:pt x="76" y="75"/>
                </a:lnTo>
                <a:lnTo>
                  <a:pt x="48" y="38"/>
                </a:lnTo>
                <a:lnTo>
                  <a:pt x="36" y="47"/>
                </a:lnTo>
                <a:lnTo>
                  <a:pt x="51" y="4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66" name="AutoShape 112">
            <a:extLst>
              <a:ext uri="{FF2B5EF4-FFF2-40B4-BE49-F238E27FC236}">
                <a16:creationId xmlns:a16="http://schemas.microsoft.com/office/drawing/2014/main" id="{95E06FDA-75C0-4968-A359-0A51A0B1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1403350"/>
            <a:ext cx="381000" cy="131763"/>
          </a:xfrm>
          <a:custGeom>
            <a:avLst/>
            <a:gdLst>
              <a:gd name="T0" fmla="*/ 0 w 479"/>
              <a:gd name="T1" fmla="*/ 2147483646 h 166"/>
              <a:gd name="T2" fmla="*/ 2147483646 w 479"/>
              <a:gd name="T3" fmla="*/ 2147483646 h 166"/>
              <a:gd name="T4" fmla="*/ 2147483646 w 479"/>
              <a:gd name="T5" fmla="*/ 2147483646 h 166"/>
              <a:gd name="T6" fmla="*/ 2147483646 w 479"/>
              <a:gd name="T7" fmla="*/ 2147483646 h 166"/>
              <a:gd name="T8" fmla="*/ 2147483646 w 479"/>
              <a:gd name="T9" fmla="*/ 2147483646 h 166"/>
              <a:gd name="T10" fmla="*/ 2147483646 w 479"/>
              <a:gd name="T11" fmla="*/ 2147483646 h 166"/>
              <a:gd name="T12" fmla="*/ 2147483646 w 479"/>
              <a:gd name="T13" fmla="*/ 2147483646 h 166"/>
              <a:gd name="T14" fmla="*/ 2147483646 w 479"/>
              <a:gd name="T15" fmla="*/ 2147483646 h 166"/>
              <a:gd name="T16" fmla="*/ 2147483646 w 479"/>
              <a:gd name="T17" fmla="*/ 2147483646 h 166"/>
              <a:gd name="T18" fmla="*/ 2147483646 w 479"/>
              <a:gd name="T19" fmla="*/ 2147483646 h 166"/>
              <a:gd name="T20" fmla="*/ 2147483646 w 479"/>
              <a:gd name="T21" fmla="*/ 2147483646 h 166"/>
              <a:gd name="T22" fmla="*/ 2147483646 w 479"/>
              <a:gd name="T23" fmla="*/ 2147483646 h 166"/>
              <a:gd name="T24" fmla="*/ 2147483646 w 479"/>
              <a:gd name="T25" fmla="*/ 2147483646 h 166"/>
              <a:gd name="T26" fmla="*/ 2147483646 w 479"/>
              <a:gd name="T27" fmla="*/ 2147483646 h 166"/>
              <a:gd name="T28" fmla="*/ 2147483646 w 479"/>
              <a:gd name="T29" fmla="*/ 2147483646 h 166"/>
              <a:gd name="T30" fmla="*/ 2147483646 w 479"/>
              <a:gd name="T31" fmla="*/ 2147483646 h 166"/>
              <a:gd name="T32" fmla="*/ 2147483646 w 479"/>
              <a:gd name="T33" fmla="*/ 2147483646 h 166"/>
              <a:gd name="T34" fmla="*/ 2147483646 w 479"/>
              <a:gd name="T35" fmla="*/ 2147483646 h 166"/>
              <a:gd name="T36" fmla="*/ 2147483646 w 479"/>
              <a:gd name="T37" fmla="*/ 2147483646 h 166"/>
              <a:gd name="T38" fmla="*/ 2147483646 w 479"/>
              <a:gd name="T39" fmla="*/ 2147483646 h 166"/>
              <a:gd name="T40" fmla="*/ 2147483646 w 479"/>
              <a:gd name="T41" fmla="*/ 2147483646 h 166"/>
              <a:gd name="T42" fmla="*/ 2147483646 w 479"/>
              <a:gd name="T43" fmla="*/ 2147483646 h 166"/>
              <a:gd name="T44" fmla="*/ 2147483646 w 479"/>
              <a:gd name="T45" fmla="*/ 2147483646 h 166"/>
              <a:gd name="T46" fmla="*/ 2147483646 w 479"/>
              <a:gd name="T47" fmla="*/ 2147483646 h 166"/>
              <a:gd name="T48" fmla="*/ 2147483646 w 479"/>
              <a:gd name="T49" fmla="*/ 2147483646 h 166"/>
              <a:gd name="T50" fmla="*/ 2147483646 w 479"/>
              <a:gd name="T51" fmla="*/ 2147483646 h 166"/>
              <a:gd name="T52" fmla="*/ 2147483646 w 479"/>
              <a:gd name="T53" fmla="*/ 2147483646 h 166"/>
              <a:gd name="T54" fmla="*/ 2147483646 w 479"/>
              <a:gd name="T55" fmla="*/ 2147483646 h 166"/>
              <a:gd name="T56" fmla="*/ 2147483646 w 479"/>
              <a:gd name="T57" fmla="*/ 2147483646 h 166"/>
              <a:gd name="T58" fmla="*/ 2147483646 w 479"/>
              <a:gd name="T59" fmla="*/ 2147483646 h 166"/>
              <a:gd name="T60" fmla="*/ 2147483646 w 479"/>
              <a:gd name="T61" fmla="*/ 2147483646 h 166"/>
              <a:gd name="T62" fmla="*/ 2147483646 w 479"/>
              <a:gd name="T63" fmla="*/ 2147483646 h 166"/>
              <a:gd name="T64" fmla="*/ 2147483646 w 479"/>
              <a:gd name="T65" fmla="*/ 2147483646 h 166"/>
              <a:gd name="T66" fmla="*/ 2147483646 w 479"/>
              <a:gd name="T67" fmla="*/ 2147483646 h 166"/>
              <a:gd name="T68" fmla="*/ 2147483646 w 479"/>
              <a:gd name="T69" fmla="*/ 0 h 1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79"/>
              <a:gd name="T106" fmla="*/ 0 h 166"/>
              <a:gd name="T107" fmla="*/ 479 w 479"/>
              <a:gd name="T108" fmla="*/ 166 h 16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79" h="166">
                <a:moveTo>
                  <a:pt x="24" y="0"/>
                </a:moveTo>
                <a:lnTo>
                  <a:pt x="0" y="15"/>
                </a:lnTo>
                <a:lnTo>
                  <a:pt x="23" y="54"/>
                </a:lnTo>
                <a:lnTo>
                  <a:pt x="26" y="59"/>
                </a:lnTo>
                <a:lnTo>
                  <a:pt x="54" y="97"/>
                </a:lnTo>
                <a:lnTo>
                  <a:pt x="69" y="113"/>
                </a:lnTo>
                <a:lnTo>
                  <a:pt x="87" y="128"/>
                </a:lnTo>
                <a:lnTo>
                  <a:pt x="92" y="131"/>
                </a:lnTo>
                <a:lnTo>
                  <a:pt x="111" y="143"/>
                </a:lnTo>
                <a:lnTo>
                  <a:pt x="136" y="154"/>
                </a:lnTo>
                <a:lnTo>
                  <a:pt x="147" y="158"/>
                </a:lnTo>
                <a:lnTo>
                  <a:pt x="162" y="161"/>
                </a:lnTo>
                <a:lnTo>
                  <a:pt x="169" y="161"/>
                </a:lnTo>
                <a:lnTo>
                  <a:pt x="202" y="164"/>
                </a:lnTo>
                <a:lnTo>
                  <a:pt x="236" y="166"/>
                </a:lnTo>
                <a:lnTo>
                  <a:pt x="274" y="166"/>
                </a:lnTo>
                <a:lnTo>
                  <a:pt x="312" y="164"/>
                </a:lnTo>
                <a:lnTo>
                  <a:pt x="346" y="161"/>
                </a:lnTo>
                <a:lnTo>
                  <a:pt x="376" y="158"/>
                </a:lnTo>
                <a:lnTo>
                  <a:pt x="389" y="156"/>
                </a:lnTo>
                <a:lnTo>
                  <a:pt x="404" y="154"/>
                </a:lnTo>
                <a:lnTo>
                  <a:pt x="423" y="148"/>
                </a:lnTo>
                <a:lnTo>
                  <a:pt x="438" y="143"/>
                </a:lnTo>
                <a:lnTo>
                  <a:pt x="443" y="140"/>
                </a:lnTo>
                <a:lnTo>
                  <a:pt x="453" y="131"/>
                </a:lnTo>
                <a:lnTo>
                  <a:pt x="461" y="123"/>
                </a:lnTo>
                <a:lnTo>
                  <a:pt x="464" y="118"/>
                </a:lnTo>
                <a:lnTo>
                  <a:pt x="469" y="108"/>
                </a:lnTo>
                <a:lnTo>
                  <a:pt x="474" y="98"/>
                </a:lnTo>
                <a:lnTo>
                  <a:pt x="474" y="94"/>
                </a:lnTo>
                <a:lnTo>
                  <a:pt x="479" y="75"/>
                </a:lnTo>
                <a:lnTo>
                  <a:pt x="451" y="71"/>
                </a:lnTo>
                <a:lnTo>
                  <a:pt x="445" y="94"/>
                </a:lnTo>
                <a:lnTo>
                  <a:pt x="459" y="94"/>
                </a:lnTo>
                <a:lnTo>
                  <a:pt x="446" y="87"/>
                </a:lnTo>
                <a:lnTo>
                  <a:pt x="441" y="97"/>
                </a:lnTo>
                <a:lnTo>
                  <a:pt x="436" y="107"/>
                </a:lnTo>
                <a:lnTo>
                  <a:pt x="449" y="112"/>
                </a:lnTo>
                <a:lnTo>
                  <a:pt x="440" y="102"/>
                </a:lnTo>
                <a:lnTo>
                  <a:pt x="431" y="110"/>
                </a:lnTo>
                <a:lnTo>
                  <a:pt x="422" y="118"/>
                </a:lnTo>
                <a:lnTo>
                  <a:pt x="431" y="128"/>
                </a:lnTo>
                <a:lnTo>
                  <a:pt x="426" y="115"/>
                </a:lnTo>
                <a:lnTo>
                  <a:pt x="412" y="120"/>
                </a:lnTo>
                <a:lnTo>
                  <a:pt x="397" y="126"/>
                </a:lnTo>
                <a:lnTo>
                  <a:pt x="400" y="140"/>
                </a:lnTo>
                <a:lnTo>
                  <a:pt x="399" y="126"/>
                </a:lnTo>
                <a:lnTo>
                  <a:pt x="389" y="126"/>
                </a:lnTo>
                <a:lnTo>
                  <a:pt x="376" y="128"/>
                </a:lnTo>
                <a:lnTo>
                  <a:pt x="346" y="131"/>
                </a:lnTo>
                <a:lnTo>
                  <a:pt x="312" y="135"/>
                </a:lnTo>
                <a:lnTo>
                  <a:pt x="274" y="136"/>
                </a:lnTo>
                <a:lnTo>
                  <a:pt x="236" y="136"/>
                </a:lnTo>
                <a:lnTo>
                  <a:pt x="202" y="135"/>
                </a:lnTo>
                <a:lnTo>
                  <a:pt x="169" y="131"/>
                </a:lnTo>
                <a:lnTo>
                  <a:pt x="169" y="146"/>
                </a:lnTo>
                <a:lnTo>
                  <a:pt x="174" y="133"/>
                </a:lnTo>
                <a:lnTo>
                  <a:pt x="159" y="130"/>
                </a:lnTo>
                <a:lnTo>
                  <a:pt x="146" y="126"/>
                </a:lnTo>
                <a:lnTo>
                  <a:pt x="123" y="115"/>
                </a:lnTo>
                <a:lnTo>
                  <a:pt x="103" y="103"/>
                </a:lnTo>
                <a:lnTo>
                  <a:pt x="98" y="117"/>
                </a:lnTo>
                <a:lnTo>
                  <a:pt x="108" y="107"/>
                </a:lnTo>
                <a:lnTo>
                  <a:pt x="90" y="92"/>
                </a:lnTo>
                <a:lnTo>
                  <a:pt x="75" y="75"/>
                </a:lnTo>
                <a:lnTo>
                  <a:pt x="47" y="38"/>
                </a:lnTo>
                <a:lnTo>
                  <a:pt x="36" y="48"/>
                </a:lnTo>
                <a:lnTo>
                  <a:pt x="50" y="43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467" name="Group 113">
            <a:extLst>
              <a:ext uri="{FF2B5EF4-FFF2-40B4-BE49-F238E27FC236}">
                <a16:creationId xmlns:a16="http://schemas.microsoft.com/office/drawing/2014/main" id="{01083FB7-A8E9-40BA-B291-9A4CB7BE144E}"/>
              </a:ext>
            </a:extLst>
          </p:cNvPr>
          <p:cNvGrpSpPr>
            <a:grpSpLocks/>
          </p:cNvGrpSpPr>
          <p:nvPr/>
        </p:nvGrpSpPr>
        <p:grpSpPr bwMode="auto">
          <a:xfrm>
            <a:off x="931863" y="2328863"/>
            <a:ext cx="119062" cy="241300"/>
            <a:chOff x="1296" y="1467"/>
            <a:chExt cx="75" cy="152"/>
          </a:xfrm>
        </p:grpSpPr>
        <p:sp>
          <p:nvSpPr>
            <p:cNvPr id="15482" name="Rectangle 114">
              <a:extLst>
                <a:ext uri="{FF2B5EF4-FFF2-40B4-BE49-F238E27FC236}">
                  <a16:creationId xmlns:a16="http://schemas.microsoft.com/office/drawing/2014/main" id="{2765020E-3812-46F3-A22E-6A66FA036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467"/>
              <a:ext cx="12" cy="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483" name="AutoShape 115">
              <a:extLst>
                <a:ext uri="{FF2B5EF4-FFF2-40B4-BE49-F238E27FC236}">
                  <a16:creationId xmlns:a16="http://schemas.microsoft.com/office/drawing/2014/main" id="{45E00B07-CA11-4B11-B5D1-F93A0290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546"/>
              <a:ext cx="75" cy="73"/>
            </a:xfrm>
            <a:custGeom>
              <a:avLst/>
              <a:gdLst>
                <a:gd name="T0" fmla="*/ 0 w 153"/>
                <a:gd name="T1" fmla="*/ 0 h 151"/>
                <a:gd name="T2" fmla="*/ 1 w 153"/>
                <a:gd name="T3" fmla="*/ 2 h 151"/>
                <a:gd name="T4" fmla="*/ 2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0"/>
                  </a:moveTo>
                  <a:lnTo>
                    <a:pt x="77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468" name="Group 116">
            <a:extLst>
              <a:ext uri="{FF2B5EF4-FFF2-40B4-BE49-F238E27FC236}">
                <a16:creationId xmlns:a16="http://schemas.microsoft.com/office/drawing/2014/main" id="{750059EC-21D1-4D86-AAD0-5462C5650E32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2266950"/>
            <a:ext cx="119062" cy="242888"/>
            <a:chOff x="2218" y="1428"/>
            <a:chExt cx="75" cy="153"/>
          </a:xfrm>
        </p:grpSpPr>
        <p:sp>
          <p:nvSpPr>
            <p:cNvPr id="15480" name="Rectangle 117">
              <a:extLst>
                <a:ext uri="{FF2B5EF4-FFF2-40B4-BE49-F238E27FC236}">
                  <a16:creationId xmlns:a16="http://schemas.microsoft.com/office/drawing/2014/main" id="{B5D8610E-8BE7-4A81-9E1D-FDD240DD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" y="1428"/>
              <a:ext cx="13" cy="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481" name="AutoShape 118">
              <a:extLst>
                <a:ext uri="{FF2B5EF4-FFF2-40B4-BE49-F238E27FC236}">
                  <a16:creationId xmlns:a16="http://schemas.microsoft.com/office/drawing/2014/main" id="{013E8558-EAB9-4501-8B30-00F7DB8EA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507"/>
              <a:ext cx="75" cy="74"/>
            </a:xfrm>
            <a:custGeom>
              <a:avLst/>
              <a:gdLst>
                <a:gd name="T0" fmla="*/ 0 w 153"/>
                <a:gd name="T1" fmla="*/ 0 h 151"/>
                <a:gd name="T2" fmla="*/ 1 w 153"/>
                <a:gd name="T3" fmla="*/ 2 h 151"/>
                <a:gd name="T4" fmla="*/ 2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0"/>
                  </a:moveTo>
                  <a:lnTo>
                    <a:pt x="78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469" name="Group 119">
            <a:extLst>
              <a:ext uri="{FF2B5EF4-FFF2-40B4-BE49-F238E27FC236}">
                <a16:creationId xmlns:a16="http://schemas.microsoft.com/office/drawing/2014/main" id="{9F97E113-92F4-4E06-9B00-6074791B9E2D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2266950"/>
            <a:ext cx="119062" cy="242888"/>
            <a:chOff x="3122" y="1428"/>
            <a:chExt cx="75" cy="153"/>
          </a:xfrm>
        </p:grpSpPr>
        <p:sp>
          <p:nvSpPr>
            <p:cNvPr id="15478" name="Rectangle 120">
              <a:extLst>
                <a:ext uri="{FF2B5EF4-FFF2-40B4-BE49-F238E27FC236}">
                  <a16:creationId xmlns:a16="http://schemas.microsoft.com/office/drawing/2014/main" id="{18BE6386-A3E2-43A2-8CF8-6C24E4975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1428"/>
              <a:ext cx="13" cy="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479" name="AutoShape 121">
              <a:extLst>
                <a:ext uri="{FF2B5EF4-FFF2-40B4-BE49-F238E27FC236}">
                  <a16:creationId xmlns:a16="http://schemas.microsoft.com/office/drawing/2014/main" id="{1755EFB1-C1C9-4DB5-94C8-F83DBA1D5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507"/>
              <a:ext cx="75" cy="74"/>
            </a:xfrm>
            <a:custGeom>
              <a:avLst/>
              <a:gdLst>
                <a:gd name="T0" fmla="*/ 0 w 153"/>
                <a:gd name="T1" fmla="*/ 0 h 151"/>
                <a:gd name="T2" fmla="*/ 1 w 153"/>
                <a:gd name="T3" fmla="*/ 2 h 151"/>
                <a:gd name="T4" fmla="*/ 2 w 153"/>
                <a:gd name="T5" fmla="*/ 0 h 151"/>
                <a:gd name="T6" fmla="*/ 0 w 153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"/>
                <a:gd name="T13" fmla="*/ 0 h 151"/>
                <a:gd name="T14" fmla="*/ 153 w 153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" h="151">
                  <a:moveTo>
                    <a:pt x="0" y="0"/>
                  </a:moveTo>
                  <a:lnTo>
                    <a:pt x="78" y="151"/>
                  </a:lnTo>
                  <a:lnTo>
                    <a:pt x="1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470" name="Group 122">
            <a:extLst>
              <a:ext uri="{FF2B5EF4-FFF2-40B4-BE49-F238E27FC236}">
                <a16:creationId xmlns:a16="http://schemas.microsoft.com/office/drawing/2014/main" id="{20BCE107-ED90-47CD-958D-36DF138A699E}"/>
              </a:ext>
            </a:extLst>
          </p:cNvPr>
          <p:cNvGrpSpPr>
            <a:grpSpLocks/>
          </p:cNvGrpSpPr>
          <p:nvPr/>
        </p:nvGrpSpPr>
        <p:grpSpPr bwMode="auto">
          <a:xfrm>
            <a:off x="5110163" y="2328863"/>
            <a:ext cx="119062" cy="241300"/>
            <a:chOff x="3929" y="1467"/>
            <a:chExt cx="75" cy="152"/>
          </a:xfrm>
        </p:grpSpPr>
        <p:sp>
          <p:nvSpPr>
            <p:cNvPr id="15476" name="Rectangle 123">
              <a:extLst>
                <a:ext uri="{FF2B5EF4-FFF2-40B4-BE49-F238E27FC236}">
                  <a16:creationId xmlns:a16="http://schemas.microsoft.com/office/drawing/2014/main" id="{7F49C749-3640-46CC-9FCE-32BA13BD1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" y="1467"/>
              <a:ext cx="12" cy="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5477" name="AutoShape 124">
              <a:extLst>
                <a:ext uri="{FF2B5EF4-FFF2-40B4-BE49-F238E27FC236}">
                  <a16:creationId xmlns:a16="http://schemas.microsoft.com/office/drawing/2014/main" id="{15E644A7-6F9E-4142-8D8E-8E153AF6E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1546"/>
              <a:ext cx="75" cy="73"/>
            </a:xfrm>
            <a:custGeom>
              <a:avLst/>
              <a:gdLst>
                <a:gd name="T0" fmla="*/ 0 w 152"/>
                <a:gd name="T1" fmla="*/ 0 h 151"/>
                <a:gd name="T2" fmla="*/ 1 w 152"/>
                <a:gd name="T3" fmla="*/ 2 h 151"/>
                <a:gd name="T4" fmla="*/ 2 w 152"/>
                <a:gd name="T5" fmla="*/ 0 h 151"/>
                <a:gd name="T6" fmla="*/ 0 w 15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151"/>
                <a:gd name="T14" fmla="*/ 152 w 152"/>
                <a:gd name="T15" fmla="*/ 151 h 1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151">
                  <a:moveTo>
                    <a:pt x="0" y="0"/>
                  </a:moveTo>
                  <a:lnTo>
                    <a:pt x="77" y="151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71" name="Text Box 125">
            <a:extLst>
              <a:ext uri="{FF2B5EF4-FFF2-40B4-BE49-F238E27FC236}">
                <a16:creationId xmlns:a16="http://schemas.microsoft.com/office/drawing/2014/main" id="{6A7BB363-9251-430B-BAD6-DF391248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1" y="0"/>
            <a:ext cx="6369049" cy="781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SzPct val="100000"/>
            </a:pPr>
            <a:r>
              <a:rPr lang="kk-KZ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ДНҚ гидролизі  2 кезеңде жүреді.</a:t>
            </a:r>
          </a:p>
          <a:p>
            <a:pPr algn="just">
              <a:buSzPct val="100000"/>
            </a:pP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Бірінші кезеңде 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азотты негіз модификацияланады, содан кейін бөлінеді. </a:t>
            </a: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Екінші кезеңде 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ДНҚ гидролизі негіздің бөліну орындарында жүзеге асырылады.</a:t>
            </a:r>
          </a:p>
          <a:p>
            <a:pPr algn="just">
              <a:buSzPct val="100000"/>
            </a:pP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Азоттық негіздердің химиялық модификациясы:</a:t>
            </a:r>
          </a:p>
          <a:p>
            <a:pPr algn="just" eaLnBrk="1" hangingPunct="1">
              <a:buSzPct val="100000"/>
            </a:pP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Құмырсқа қышқылы 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депуринизация (А+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 үшін пайдаланады. </a:t>
            </a:r>
          </a:p>
          <a:p>
            <a:pPr algn="just" eaLnBrk="1" hangingPunct="1">
              <a:buSzPct val="100000"/>
            </a:pP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Диметилсульфат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көмегімен Гуанин метильденуі жүреді</a:t>
            </a:r>
          </a:p>
          <a:p>
            <a:pPr algn="just" eaLnBrk="1" hangingPunct="1">
              <a:buSzPct val="100000"/>
              <a:buFont typeface="Times New Roman" panose="02020603050405020304" pitchFamily="18" charset="0"/>
              <a:buNone/>
            </a:pP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Гидрозан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қатысуымен Пиримидиндер (С+Т)  гидролизі жүреді. 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buSzPct val="100000"/>
            </a:pP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Гидрозан 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+ </a:t>
            </a:r>
            <a:r>
              <a:rPr lang="kk-KZ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 М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NaCl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қосқан жағдайда тек цитозин (С) өзгереді. </a:t>
            </a:r>
          </a:p>
          <a:p>
            <a:pPr algn="just">
              <a:buSzPct val="100000"/>
            </a:pP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+90°С </a:t>
            </a:r>
            <a:r>
              <a:rPr lang="kk-KZ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температурада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сілтілі ортада (0,1 М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NaOH) </a:t>
            </a:r>
            <a:r>
              <a:rPr lang="kk-KZ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инкубациялау кезінде қант-фосфат байланысы негіздің ыдырайтын жерлерінде жойылады. Немесе пиперидинмен әрі қарай өңдеуден кейін ДНҚ модификация нүктелерінде ыдырайды.</a:t>
            </a:r>
          </a:p>
          <a:p>
            <a:pPr algn="just" eaLnBrk="1" hangingPunct="1">
              <a:buSzPct val="100000"/>
              <a:buFont typeface="Times New Roman" panose="02020603050405020304" pitchFamily="18" charset="0"/>
              <a:buNone/>
            </a:pPr>
            <a:endParaRPr lang="kk-KZ" altLang="en-US" sz="20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just" eaLnBrk="1" hangingPunct="1">
              <a:buSzPct val="100000"/>
            </a:pPr>
            <a:endParaRPr lang="kk-KZ" altLang="en-US" sz="20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algn="just" eaLnBrk="1" hangingPunct="1">
              <a:buSzPct val="100000"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472" name="AutoShape 126">
            <a:extLst>
              <a:ext uri="{FF2B5EF4-FFF2-40B4-BE49-F238E27FC236}">
                <a16:creationId xmlns:a16="http://schemas.microsoft.com/office/drawing/2014/main" id="{24AE1890-D57B-4CAA-B190-694C386E2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844550"/>
            <a:ext cx="404812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73" name="AutoShape 127">
            <a:extLst>
              <a:ext uri="{FF2B5EF4-FFF2-40B4-BE49-F238E27FC236}">
                <a16:creationId xmlns:a16="http://schemas.microsoft.com/office/drawing/2014/main" id="{7F350995-329B-4139-96DD-8C44AB2B7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838200"/>
            <a:ext cx="404812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74" name="AutoShape 128">
            <a:extLst>
              <a:ext uri="{FF2B5EF4-FFF2-40B4-BE49-F238E27FC236}">
                <a16:creationId xmlns:a16="http://schemas.microsoft.com/office/drawing/2014/main" id="{B690BDD9-C3E4-4A95-A081-4388C62F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838200"/>
            <a:ext cx="404812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475" name="AutoShape 129">
            <a:extLst>
              <a:ext uri="{FF2B5EF4-FFF2-40B4-BE49-F238E27FC236}">
                <a16:creationId xmlns:a16="http://schemas.microsoft.com/office/drawing/2014/main" id="{CE415BE0-A1DC-4CC6-8100-2B104E713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914400"/>
            <a:ext cx="404812" cy="1060450"/>
          </a:xfrm>
          <a:custGeom>
            <a:avLst/>
            <a:gdLst>
              <a:gd name="T0" fmla="*/ 2147483646 w 510"/>
              <a:gd name="T1" fmla="*/ 2147483646 h 1335"/>
              <a:gd name="T2" fmla="*/ 2147483646 w 510"/>
              <a:gd name="T3" fmla="*/ 2147483646 h 1335"/>
              <a:gd name="T4" fmla="*/ 2147483646 w 510"/>
              <a:gd name="T5" fmla="*/ 2147483646 h 1335"/>
              <a:gd name="T6" fmla="*/ 2147483646 w 510"/>
              <a:gd name="T7" fmla="*/ 2147483646 h 1335"/>
              <a:gd name="T8" fmla="*/ 2147483646 w 510"/>
              <a:gd name="T9" fmla="*/ 2147483646 h 1335"/>
              <a:gd name="T10" fmla="*/ 2147483646 w 510"/>
              <a:gd name="T11" fmla="*/ 2147483646 h 1335"/>
              <a:gd name="T12" fmla="*/ 2147483646 w 510"/>
              <a:gd name="T13" fmla="*/ 2147483646 h 1335"/>
              <a:gd name="T14" fmla="*/ 2147483646 w 510"/>
              <a:gd name="T15" fmla="*/ 2147483646 h 1335"/>
              <a:gd name="T16" fmla="*/ 2147483646 w 510"/>
              <a:gd name="T17" fmla="*/ 2147483646 h 1335"/>
              <a:gd name="T18" fmla="*/ 2147483646 w 510"/>
              <a:gd name="T19" fmla="*/ 2147483646 h 1335"/>
              <a:gd name="T20" fmla="*/ 2147483646 w 510"/>
              <a:gd name="T21" fmla="*/ 2147483646 h 1335"/>
              <a:gd name="T22" fmla="*/ 2147483646 w 510"/>
              <a:gd name="T23" fmla="*/ 2147483646 h 1335"/>
              <a:gd name="T24" fmla="*/ 2147483646 w 510"/>
              <a:gd name="T25" fmla="*/ 2147483646 h 1335"/>
              <a:gd name="T26" fmla="*/ 2147483646 w 510"/>
              <a:gd name="T27" fmla="*/ 2147483646 h 1335"/>
              <a:gd name="T28" fmla="*/ 2147483646 w 510"/>
              <a:gd name="T29" fmla="*/ 2147483646 h 1335"/>
              <a:gd name="T30" fmla="*/ 2147483646 w 510"/>
              <a:gd name="T31" fmla="*/ 2147483646 h 1335"/>
              <a:gd name="T32" fmla="*/ 2147483646 w 510"/>
              <a:gd name="T33" fmla="*/ 2147483646 h 1335"/>
              <a:gd name="T34" fmla="*/ 2147483646 w 510"/>
              <a:gd name="T35" fmla="*/ 2147483646 h 1335"/>
              <a:gd name="T36" fmla="*/ 2147483646 w 510"/>
              <a:gd name="T37" fmla="*/ 2147483646 h 1335"/>
              <a:gd name="T38" fmla="*/ 2147483646 w 510"/>
              <a:gd name="T39" fmla="*/ 2147483646 h 1335"/>
              <a:gd name="T40" fmla="*/ 2147483646 w 510"/>
              <a:gd name="T41" fmla="*/ 2147483646 h 1335"/>
              <a:gd name="T42" fmla="*/ 2147483646 w 510"/>
              <a:gd name="T43" fmla="*/ 2147483646 h 1335"/>
              <a:gd name="T44" fmla="*/ 2147483646 w 510"/>
              <a:gd name="T45" fmla="*/ 2147483646 h 1335"/>
              <a:gd name="T46" fmla="*/ 2147483646 w 510"/>
              <a:gd name="T47" fmla="*/ 2147483646 h 1335"/>
              <a:gd name="T48" fmla="*/ 2147483646 w 510"/>
              <a:gd name="T49" fmla="*/ 2147483646 h 1335"/>
              <a:gd name="T50" fmla="*/ 2147483646 w 510"/>
              <a:gd name="T51" fmla="*/ 2147483646 h 1335"/>
              <a:gd name="T52" fmla="*/ 2147483646 w 510"/>
              <a:gd name="T53" fmla="*/ 2147483646 h 1335"/>
              <a:gd name="T54" fmla="*/ 2147483646 w 510"/>
              <a:gd name="T55" fmla="*/ 2147483646 h 1335"/>
              <a:gd name="T56" fmla="*/ 2147483646 w 510"/>
              <a:gd name="T57" fmla="*/ 2147483646 h 1335"/>
              <a:gd name="T58" fmla="*/ 2147483646 w 510"/>
              <a:gd name="T59" fmla="*/ 2147483646 h 1335"/>
              <a:gd name="T60" fmla="*/ 2147483646 w 510"/>
              <a:gd name="T61" fmla="*/ 2147483646 h 1335"/>
              <a:gd name="T62" fmla="*/ 2147483646 w 510"/>
              <a:gd name="T63" fmla="*/ 2147483646 h 1335"/>
              <a:gd name="T64" fmla="*/ 2147483646 w 510"/>
              <a:gd name="T65" fmla="*/ 2147483646 h 1335"/>
              <a:gd name="T66" fmla="*/ 2147483646 w 510"/>
              <a:gd name="T67" fmla="*/ 2147483646 h 1335"/>
              <a:gd name="T68" fmla="*/ 2147483646 w 510"/>
              <a:gd name="T69" fmla="*/ 2147483646 h 1335"/>
              <a:gd name="T70" fmla="*/ 2147483646 w 510"/>
              <a:gd name="T71" fmla="*/ 2147483646 h 1335"/>
              <a:gd name="T72" fmla="*/ 2147483646 w 510"/>
              <a:gd name="T73" fmla="*/ 2147483646 h 1335"/>
              <a:gd name="T74" fmla="*/ 2147483646 w 510"/>
              <a:gd name="T75" fmla="*/ 2147483646 h 1335"/>
              <a:gd name="T76" fmla="*/ 2147483646 w 510"/>
              <a:gd name="T77" fmla="*/ 2147483646 h 1335"/>
              <a:gd name="T78" fmla="*/ 2147483646 w 510"/>
              <a:gd name="T79" fmla="*/ 2147483646 h 1335"/>
              <a:gd name="T80" fmla="*/ 2147483646 w 510"/>
              <a:gd name="T81" fmla="*/ 2147483646 h 1335"/>
              <a:gd name="T82" fmla="*/ 2147483646 w 510"/>
              <a:gd name="T83" fmla="*/ 2147483646 h 1335"/>
              <a:gd name="T84" fmla="*/ 2147483646 w 510"/>
              <a:gd name="T85" fmla="*/ 2147483646 h 1335"/>
              <a:gd name="T86" fmla="*/ 2147483646 w 510"/>
              <a:gd name="T87" fmla="*/ 2147483646 h 1335"/>
              <a:gd name="T88" fmla="*/ 2147483646 w 510"/>
              <a:gd name="T89" fmla="*/ 2147483646 h 1335"/>
              <a:gd name="T90" fmla="*/ 2147483646 w 510"/>
              <a:gd name="T91" fmla="*/ 2147483646 h 1335"/>
              <a:gd name="T92" fmla="*/ 2147483646 w 510"/>
              <a:gd name="T93" fmla="*/ 2147483646 h 1335"/>
              <a:gd name="T94" fmla="*/ 2147483646 w 510"/>
              <a:gd name="T95" fmla="*/ 2147483646 h 1335"/>
              <a:gd name="T96" fmla="*/ 2147483646 w 510"/>
              <a:gd name="T97" fmla="*/ 2147483646 h 1335"/>
              <a:gd name="T98" fmla="*/ 2147483646 w 510"/>
              <a:gd name="T99" fmla="*/ 2147483646 h 1335"/>
              <a:gd name="T100" fmla="*/ 2147483646 w 510"/>
              <a:gd name="T101" fmla="*/ 2147483646 h 1335"/>
              <a:gd name="T102" fmla="*/ 2147483646 w 510"/>
              <a:gd name="T103" fmla="*/ 2147483646 h 1335"/>
              <a:gd name="T104" fmla="*/ 2147483646 w 510"/>
              <a:gd name="T105" fmla="*/ 2147483646 h 1335"/>
              <a:gd name="T106" fmla="*/ 2147483646 w 510"/>
              <a:gd name="T107" fmla="*/ 2147483646 h 1335"/>
              <a:gd name="T108" fmla="*/ 2147483646 w 510"/>
              <a:gd name="T109" fmla="*/ 2147483646 h 1335"/>
              <a:gd name="T110" fmla="*/ 2147483646 w 510"/>
              <a:gd name="T111" fmla="*/ 2147483646 h 1335"/>
              <a:gd name="T112" fmla="*/ 2147483646 w 510"/>
              <a:gd name="T113" fmla="*/ 2147483646 h 1335"/>
              <a:gd name="T114" fmla="*/ 2147483646 w 510"/>
              <a:gd name="T115" fmla="*/ 2147483646 h 1335"/>
              <a:gd name="T116" fmla="*/ 2147483646 w 510"/>
              <a:gd name="T117" fmla="*/ 2147483646 h 1335"/>
              <a:gd name="T118" fmla="*/ 2147483646 w 510"/>
              <a:gd name="T119" fmla="*/ 2147483646 h 13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10"/>
              <a:gd name="T181" fmla="*/ 0 h 1335"/>
              <a:gd name="T182" fmla="*/ 510 w 510"/>
              <a:gd name="T183" fmla="*/ 1335 h 13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10" h="1335">
                <a:moveTo>
                  <a:pt x="59" y="1"/>
                </a:moveTo>
                <a:lnTo>
                  <a:pt x="19" y="0"/>
                </a:lnTo>
                <a:lnTo>
                  <a:pt x="13" y="146"/>
                </a:lnTo>
                <a:lnTo>
                  <a:pt x="8" y="292"/>
                </a:lnTo>
                <a:lnTo>
                  <a:pt x="3" y="431"/>
                </a:lnTo>
                <a:lnTo>
                  <a:pt x="1" y="500"/>
                </a:lnTo>
                <a:lnTo>
                  <a:pt x="1" y="566"/>
                </a:lnTo>
                <a:lnTo>
                  <a:pt x="0" y="630"/>
                </a:lnTo>
                <a:lnTo>
                  <a:pt x="1" y="693"/>
                </a:lnTo>
                <a:lnTo>
                  <a:pt x="1" y="753"/>
                </a:lnTo>
                <a:lnTo>
                  <a:pt x="3" y="809"/>
                </a:lnTo>
                <a:lnTo>
                  <a:pt x="6" y="863"/>
                </a:lnTo>
                <a:lnTo>
                  <a:pt x="10" y="913"/>
                </a:lnTo>
                <a:lnTo>
                  <a:pt x="14" y="960"/>
                </a:lnTo>
                <a:lnTo>
                  <a:pt x="21" y="1006"/>
                </a:lnTo>
                <a:lnTo>
                  <a:pt x="39" y="1003"/>
                </a:lnTo>
                <a:lnTo>
                  <a:pt x="21" y="1006"/>
                </a:lnTo>
                <a:lnTo>
                  <a:pt x="26" y="1042"/>
                </a:lnTo>
                <a:lnTo>
                  <a:pt x="28" y="1049"/>
                </a:lnTo>
                <a:lnTo>
                  <a:pt x="36" y="1085"/>
                </a:lnTo>
                <a:lnTo>
                  <a:pt x="44" y="1118"/>
                </a:lnTo>
                <a:lnTo>
                  <a:pt x="54" y="1147"/>
                </a:lnTo>
                <a:lnTo>
                  <a:pt x="65" y="1174"/>
                </a:lnTo>
                <a:lnTo>
                  <a:pt x="77" y="1198"/>
                </a:lnTo>
                <a:lnTo>
                  <a:pt x="88" y="1218"/>
                </a:lnTo>
                <a:lnTo>
                  <a:pt x="93" y="1225"/>
                </a:lnTo>
                <a:lnTo>
                  <a:pt x="106" y="1244"/>
                </a:lnTo>
                <a:lnTo>
                  <a:pt x="120" y="1261"/>
                </a:lnTo>
                <a:lnTo>
                  <a:pt x="133" y="1275"/>
                </a:lnTo>
                <a:lnTo>
                  <a:pt x="147" y="1287"/>
                </a:lnTo>
                <a:lnTo>
                  <a:pt x="161" y="1298"/>
                </a:lnTo>
                <a:lnTo>
                  <a:pt x="167" y="1302"/>
                </a:lnTo>
                <a:lnTo>
                  <a:pt x="197" y="1318"/>
                </a:lnTo>
                <a:lnTo>
                  <a:pt x="225" y="1330"/>
                </a:lnTo>
                <a:lnTo>
                  <a:pt x="238" y="1333"/>
                </a:lnTo>
                <a:lnTo>
                  <a:pt x="246" y="1335"/>
                </a:lnTo>
                <a:lnTo>
                  <a:pt x="261" y="1335"/>
                </a:lnTo>
                <a:lnTo>
                  <a:pt x="277" y="1331"/>
                </a:lnTo>
                <a:lnTo>
                  <a:pt x="284" y="1330"/>
                </a:lnTo>
                <a:lnTo>
                  <a:pt x="302" y="1325"/>
                </a:lnTo>
                <a:lnTo>
                  <a:pt x="318" y="1317"/>
                </a:lnTo>
                <a:lnTo>
                  <a:pt x="336" y="1307"/>
                </a:lnTo>
                <a:lnTo>
                  <a:pt x="343" y="1302"/>
                </a:lnTo>
                <a:lnTo>
                  <a:pt x="377" y="1279"/>
                </a:lnTo>
                <a:lnTo>
                  <a:pt x="412" y="1251"/>
                </a:lnTo>
                <a:lnTo>
                  <a:pt x="441" y="1221"/>
                </a:lnTo>
                <a:lnTo>
                  <a:pt x="468" y="1193"/>
                </a:lnTo>
                <a:lnTo>
                  <a:pt x="478" y="1182"/>
                </a:lnTo>
                <a:lnTo>
                  <a:pt x="487" y="1170"/>
                </a:lnTo>
                <a:lnTo>
                  <a:pt x="489" y="1170"/>
                </a:lnTo>
                <a:lnTo>
                  <a:pt x="492" y="1164"/>
                </a:lnTo>
                <a:lnTo>
                  <a:pt x="497" y="1157"/>
                </a:lnTo>
                <a:lnTo>
                  <a:pt x="501" y="1154"/>
                </a:lnTo>
                <a:lnTo>
                  <a:pt x="504" y="1152"/>
                </a:lnTo>
                <a:lnTo>
                  <a:pt x="507" y="1146"/>
                </a:lnTo>
                <a:lnTo>
                  <a:pt x="509" y="1144"/>
                </a:lnTo>
                <a:lnTo>
                  <a:pt x="510" y="1138"/>
                </a:lnTo>
                <a:lnTo>
                  <a:pt x="509" y="1129"/>
                </a:lnTo>
                <a:lnTo>
                  <a:pt x="504" y="1123"/>
                </a:lnTo>
                <a:lnTo>
                  <a:pt x="502" y="1123"/>
                </a:lnTo>
                <a:lnTo>
                  <a:pt x="502" y="1119"/>
                </a:lnTo>
                <a:lnTo>
                  <a:pt x="487" y="1134"/>
                </a:lnTo>
                <a:lnTo>
                  <a:pt x="505" y="1126"/>
                </a:lnTo>
                <a:lnTo>
                  <a:pt x="504" y="1123"/>
                </a:lnTo>
                <a:lnTo>
                  <a:pt x="501" y="1116"/>
                </a:lnTo>
                <a:lnTo>
                  <a:pt x="499" y="1106"/>
                </a:lnTo>
                <a:lnTo>
                  <a:pt x="481" y="1115"/>
                </a:lnTo>
                <a:lnTo>
                  <a:pt x="501" y="1115"/>
                </a:lnTo>
                <a:lnTo>
                  <a:pt x="497" y="1101"/>
                </a:lnTo>
                <a:lnTo>
                  <a:pt x="496" y="1085"/>
                </a:lnTo>
                <a:lnTo>
                  <a:pt x="494" y="1064"/>
                </a:lnTo>
                <a:lnTo>
                  <a:pt x="492" y="1036"/>
                </a:lnTo>
                <a:lnTo>
                  <a:pt x="492" y="1021"/>
                </a:lnTo>
                <a:lnTo>
                  <a:pt x="492" y="1003"/>
                </a:lnTo>
                <a:lnTo>
                  <a:pt x="492" y="965"/>
                </a:lnTo>
                <a:lnTo>
                  <a:pt x="492" y="921"/>
                </a:lnTo>
                <a:lnTo>
                  <a:pt x="492" y="873"/>
                </a:lnTo>
                <a:lnTo>
                  <a:pt x="492" y="822"/>
                </a:lnTo>
                <a:lnTo>
                  <a:pt x="492" y="766"/>
                </a:lnTo>
                <a:lnTo>
                  <a:pt x="492" y="707"/>
                </a:lnTo>
                <a:lnTo>
                  <a:pt x="492" y="647"/>
                </a:lnTo>
                <a:lnTo>
                  <a:pt x="492" y="581"/>
                </a:lnTo>
                <a:lnTo>
                  <a:pt x="492" y="514"/>
                </a:lnTo>
                <a:lnTo>
                  <a:pt x="492" y="445"/>
                </a:lnTo>
                <a:lnTo>
                  <a:pt x="492" y="374"/>
                </a:lnTo>
                <a:lnTo>
                  <a:pt x="492" y="300"/>
                </a:lnTo>
                <a:lnTo>
                  <a:pt x="492" y="151"/>
                </a:lnTo>
                <a:lnTo>
                  <a:pt x="492" y="0"/>
                </a:lnTo>
                <a:lnTo>
                  <a:pt x="453" y="0"/>
                </a:lnTo>
                <a:lnTo>
                  <a:pt x="453" y="151"/>
                </a:lnTo>
                <a:lnTo>
                  <a:pt x="453" y="300"/>
                </a:lnTo>
                <a:lnTo>
                  <a:pt x="453" y="374"/>
                </a:lnTo>
                <a:lnTo>
                  <a:pt x="453" y="445"/>
                </a:lnTo>
                <a:lnTo>
                  <a:pt x="453" y="514"/>
                </a:lnTo>
                <a:lnTo>
                  <a:pt x="453" y="581"/>
                </a:lnTo>
                <a:lnTo>
                  <a:pt x="453" y="647"/>
                </a:lnTo>
                <a:lnTo>
                  <a:pt x="453" y="707"/>
                </a:lnTo>
                <a:lnTo>
                  <a:pt x="453" y="766"/>
                </a:lnTo>
                <a:lnTo>
                  <a:pt x="453" y="822"/>
                </a:lnTo>
                <a:lnTo>
                  <a:pt x="453" y="873"/>
                </a:lnTo>
                <a:lnTo>
                  <a:pt x="453" y="921"/>
                </a:lnTo>
                <a:lnTo>
                  <a:pt x="453" y="965"/>
                </a:lnTo>
                <a:lnTo>
                  <a:pt x="453" y="1003"/>
                </a:lnTo>
                <a:lnTo>
                  <a:pt x="453" y="1021"/>
                </a:lnTo>
                <a:lnTo>
                  <a:pt x="453" y="1036"/>
                </a:lnTo>
                <a:lnTo>
                  <a:pt x="455" y="1064"/>
                </a:lnTo>
                <a:lnTo>
                  <a:pt x="456" y="1085"/>
                </a:lnTo>
                <a:lnTo>
                  <a:pt x="458" y="1101"/>
                </a:lnTo>
                <a:lnTo>
                  <a:pt x="461" y="1115"/>
                </a:lnTo>
                <a:lnTo>
                  <a:pt x="463" y="1121"/>
                </a:lnTo>
                <a:lnTo>
                  <a:pt x="464" y="1131"/>
                </a:lnTo>
                <a:lnTo>
                  <a:pt x="468" y="1138"/>
                </a:lnTo>
                <a:lnTo>
                  <a:pt x="469" y="1141"/>
                </a:lnTo>
                <a:lnTo>
                  <a:pt x="474" y="1147"/>
                </a:lnTo>
                <a:lnTo>
                  <a:pt x="474" y="1151"/>
                </a:lnTo>
                <a:lnTo>
                  <a:pt x="476" y="1151"/>
                </a:lnTo>
                <a:lnTo>
                  <a:pt x="471" y="1138"/>
                </a:lnTo>
                <a:lnTo>
                  <a:pt x="473" y="1144"/>
                </a:lnTo>
                <a:lnTo>
                  <a:pt x="491" y="1138"/>
                </a:lnTo>
                <a:lnTo>
                  <a:pt x="473" y="1129"/>
                </a:lnTo>
                <a:lnTo>
                  <a:pt x="471" y="1131"/>
                </a:lnTo>
                <a:lnTo>
                  <a:pt x="489" y="1139"/>
                </a:lnTo>
                <a:lnTo>
                  <a:pt x="476" y="1124"/>
                </a:lnTo>
                <a:lnTo>
                  <a:pt x="473" y="1126"/>
                </a:lnTo>
                <a:lnTo>
                  <a:pt x="469" y="1129"/>
                </a:lnTo>
                <a:lnTo>
                  <a:pt x="464" y="1136"/>
                </a:lnTo>
                <a:lnTo>
                  <a:pt x="458" y="1146"/>
                </a:lnTo>
                <a:lnTo>
                  <a:pt x="473" y="1157"/>
                </a:lnTo>
                <a:lnTo>
                  <a:pt x="458" y="1146"/>
                </a:lnTo>
                <a:lnTo>
                  <a:pt x="450" y="1154"/>
                </a:lnTo>
                <a:lnTo>
                  <a:pt x="440" y="1165"/>
                </a:lnTo>
                <a:lnTo>
                  <a:pt x="413" y="1193"/>
                </a:lnTo>
                <a:lnTo>
                  <a:pt x="384" y="1223"/>
                </a:lnTo>
                <a:lnTo>
                  <a:pt x="349" y="1251"/>
                </a:lnTo>
                <a:lnTo>
                  <a:pt x="315" y="1274"/>
                </a:lnTo>
                <a:lnTo>
                  <a:pt x="328" y="1289"/>
                </a:lnTo>
                <a:lnTo>
                  <a:pt x="322" y="1271"/>
                </a:lnTo>
                <a:lnTo>
                  <a:pt x="303" y="1280"/>
                </a:lnTo>
                <a:lnTo>
                  <a:pt x="287" y="1289"/>
                </a:lnTo>
                <a:lnTo>
                  <a:pt x="269" y="1294"/>
                </a:lnTo>
                <a:lnTo>
                  <a:pt x="277" y="1312"/>
                </a:lnTo>
                <a:lnTo>
                  <a:pt x="277" y="1292"/>
                </a:lnTo>
                <a:lnTo>
                  <a:pt x="261" y="1295"/>
                </a:lnTo>
                <a:lnTo>
                  <a:pt x="246" y="1295"/>
                </a:lnTo>
                <a:lnTo>
                  <a:pt x="246" y="1315"/>
                </a:lnTo>
                <a:lnTo>
                  <a:pt x="253" y="1297"/>
                </a:lnTo>
                <a:lnTo>
                  <a:pt x="238" y="1294"/>
                </a:lnTo>
                <a:lnTo>
                  <a:pt x="211" y="1282"/>
                </a:lnTo>
                <a:lnTo>
                  <a:pt x="182" y="1266"/>
                </a:lnTo>
                <a:lnTo>
                  <a:pt x="175" y="1284"/>
                </a:lnTo>
                <a:lnTo>
                  <a:pt x="189" y="1271"/>
                </a:lnTo>
                <a:lnTo>
                  <a:pt x="175" y="1259"/>
                </a:lnTo>
                <a:lnTo>
                  <a:pt x="161" y="1248"/>
                </a:lnTo>
                <a:lnTo>
                  <a:pt x="147" y="1233"/>
                </a:lnTo>
                <a:lnTo>
                  <a:pt x="134" y="1216"/>
                </a:lnTo>
                <a:lnTo>
                  <a:pt x="121" y="1197"/>
                </a:lnTo>
                <a:lnTo>
                  <a:pt x="106" y="1211"/>
                </a:lnTo>
                <a:lnTo>
                  <a:pt x="124" y="1203"/>
                </a:lnTo>
                <a:lnTo>
                  <a:pt x="113" y="1184"/>
                </a:lnTo>
                <a:lnTo>
                  <a:pt x="101" y="1159"/>
                </a:lnTo>
                <a:lnTo>
                  <a:pt x="90" y="1133"/>
                </a:lnTo>
                <a:lnTo>
                  <a:pt x="80" y="1103"/>
                </a:lnTo>
                <a:lnTo>
                  <a:pt x="72" y="1070"/>
                </a:lnTo>
                <a:lnTo>
                  <a:pt x="64" y="1034"/>
                </a:lnTo>
                <a:lnTo>
                  <a:pt x="46" y="1042"/>
                </a:lnTo>
                <a:lnTo>
                  <a:pt x="65" y="1042"/>
                </a:lnTo>
                <a:lnTo>
                  <a:pt x="59" y="1001"/>
                </a:lnTo>
                <a:lnTo>
                  <a:pt x="59" y="1000"/>
                </a:lnTo>
                <a:lnTo>
                  <a:pt x="54" y="960"/>
                </a:lnTo>
                <a:lnTo>
                  <a:pt x="49" y="913"/>
                </a:lnTo>
                <a:lnTo>
                  <a:pt x="46" y="863"/>
                </a:lnTo>
                <a:lnTo>
                  <a:pt x="42" y="809"/>
                </a:lnTo>
                <a:lnTo>
                  <a:pt x="41" y="753"/>
                </a:lnTo>
                <a:lnTo>
                  <a:pt x="41" y="693"/>
                </a:lnTo>
                <a:lnTo>
                  <a:pt x="39" y="630"/>
                </a:lnTo>
                <a:lnTo>
                  <a:pt x="41" y="566"/>
                </a:lnTo>
                <a:lnTo>
                  <a:pt x="41" y="500"/>
                </a:lnTo>
                <a:lnTo>
                  <a:pt x="42" y="431"/>
                </a:lnTo>
                <a:lnTo>
                  <a:pt x="47" y="292"/>
                </a:lnTo>
                <a:lnTo>
                  <a:pt x="52" y="146"/>
                </a:lnTo>
                <a:lnTo>
                  <a:pt x="5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2098</Words>
  <Application>Microsoft Office PowerPoint</Application>
  <PresentationFormat>Широкоэкранный</PresentationFormat>
  <Paragraphs>252</Paragraphs>
  <Slides>40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Gregor</vt:lpstr>
      <vt:lpstr>Lato</vt:lpstr>
      <vt:lpstr>ProximaNova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ДНҚ секвенирлеу</vt:lpstr>
      <vt:lpstr>ДНҚ секвенирлеу мақсаты</vt:lpstr>
      <vt:lpstr>Презентация PowerPoint</vt:lpstr>
      <vt:lpstr>Максам және Гильберт әдісі: химиялық деградация әдісі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Oxford Nanopore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8</cp:revision>
  <dcterms:created xsi:type="dcterms:W3CDTF">2022-02-15T01:56:16Z</dcterms:created>
  <dcterms:modified xsi:type="dcterms:W3CDTF">2023-02-05T20:32:58Z</dcterms:modified>
</cp:coreProperties>
</file>